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Lst>
  <p:notesMasterIdLst>
    <p:notesMasterId r:id="rId21"/>
  </p:notesMasterIdLst>
  <p:handoutMasterIdLst>
    <p:handoutMasterId r:id="rId22"/>
  </p:handoutMasterIdLst>
  <p:sldIdLst>
    <p:sldId id="265" r:id="rId6"/>
    <p:sldId id="1078" r:id="rId7"/>
    <p:sldId id="2040" r:id="rId8"/>
    <p:sldId id="573" r:id="rId9"/>
    <p:sldId id="1081" r:id="rId10"/>
    <p:sldId id="571" r:id="rId11"/>
    <p:sldId id="1089" r:id="rId12"/>
    <p:sldId id="2042" r:id="rId13"/>
    <p:sldId id="1077" r:id="rId14"/>
    <p:sldId id="271" r:id="rId15"/>
    <p:sldId id="2034" r:id="rId16"/>
    <p:sldId id="1080" r:id="rId17"/>
    <p:sldId id="1073" r:id="rId18"/>
    <p:sldId id="2038" r:id="rId19"/>
    <p:sldId id="203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Skinner" initials="PS" lastIdx="1" clrIdx="0">
    <p:extLst>
      <p:ext uri="{19B8F6BF-5375-455C-9EA6-DF929625EA0E}">
        <p15:presenceInfo xmlns:p15="http://schemas.microsoft.com/office/powerpoint/2012/main" userId="Peter Skin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1C9"/>
    <a:srgbClr val="005EB8"/>
    <a:srgbClr val="2ACBFF"/>
    <a:srgbClr val="05B8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2" autoAdjust="0"/>
    <p:restoredTop sz="94291" autoAdjust="0"/>
  </p:normalViewPr>
  <p:slideViewPr>
    <p:cSldViewPr snapToGrid="0" snapToObjects="1">
      <p:cViewPr varScale="1">
        <p:scale>
          <a:sx n="52" d="100"/>
          <a:sy n="52" d="100"/>
        </p:scale>
        <p:origin x="144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17B8F-0E4D-4594-ABD7-0025158AE3AA}" type="doc">
      <dgm:prSet loTypeId="urn:microsoft.com/office/officeart/2008/layout/HexagonCluster" loCatId="picture" qsTypeId="urn:microsoft.com/office/officeart/2005/8/quickstyle/simple1" qsCatId="simple" csTypeId="urn:microsoft.com/office/officeart/2005/8/colors/accent5_2" csCatId="accent5" phldr="1"/>
      <dgm:spPr/>
      <dgm:t>
        <a:bodyPr/>
        <a:lstStyle/>
        <a:p>
          <a:endParaRPr lang="en-GB"/>
        </a:p>
      </dgm:t>
    </dgm:pt>
    <dgm:pt modelId="{E217A00D-88FA-4F4F-A19A-1784D9B50EA8}">
      <dgm:prSet custT="1"/>
      <dgm:spPr/>
      <dgm:t>
        <a:bodyPr/>
        <a:lstStyle/>
        <a:p>
          <a:pPr rtl="0"/>
          <a:r>
            <a:rPr lang="en-GB" sz="1200" dirty="0">
              <a:latin typeface="Calibri Light" panose="020F0302020204030204"/>
            </a:rPr>
            <a:t> Local &amp; national Strategic development support</a:t>
          </a:r>
        </a:p>
      </dgm:t>
    </dgm:pt>
    <dgm:pt modelId="{7B9FDC55-F0E2-492D-BB4F-6119A9A2E88C}" type="parTrans" cxnId="{FBC0C0FD-873A-44B2-B8DB-CBD3F6E96966}">
      <dgm:prSet/>
      <dgm:spPr/>
      <dgm:t>
        <a:bodyPr/>
        <a:lstStyle/>
        <a:p>
          <a:endParaRPr lang="en-GB" sz="3200"/>
        </a:p>
      </dgm:t>
    </dgm:pt>
    <dgm:pt modelId="{097DD97E-1DB3-4E17-90F9-3BFBE72CE63E}" type="sibTrans" cxnId="{FBC0C0FD-873A-44B2-B8DB-CBD3F6E96966}">
      <dgm:prSet/>
      <dgm:spPr>
        <a:blipFill dpi="0" rotWithShape="1">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1338" t="4975" r="11338" b="4975"/>
          </a:stretch>
        </a:blipFill>
      </dgm:spPr>
      <dgm:t>
        <a:bodyPr lIns="3690000"/>
        <a:lstStyle/>
        <a:p>
          <a:endParaRPr lang="en-GB" sz="3200"/>
        </a:p>
      </dgm:t>
      <dgm:extLst>
        <a:ext uri="{E40237B7-FDA0-4F09-8148-C483321AD2D9}">
          <dgm14:cNvPr xmlns:dgm14="http://schemas.microsoft.com/office/drawing/2010/diagram" id="0" name="" descr="Group brainstorm"/>
        </a:ext>
      </dgm:extLst>
    </dgm:pt>
    <dgm:pt modelId="{8DCDDE22-574A-482A-B863-BAFCDE81049E}">
      <dgm:prSet phldr="0" custT="1"/>
      <dgm:spPr/>
      <dgm:t>
        <a:bodyPr/>
        <a:lstStyle/>
        <a:p>
          <a:pPr rtl="0"/>
          <a:r>
            <a:rPr lang="en-GB" sz="1200" dirty="0"/>
            <a:t>Local Health and Care Record programme </a:t>
          </a:r>
          <a:r>
            <a:rPr lang="en-GB" sz="1200" dirty="0">
              <a:latin typeface="Calibri Light" panose="020F0302020204030204"/>
            </a:rPr>
            <a:t>support </a:t>
          </a:r>
          <a:r>
            <a:rPr lang="en-GB" sz="1200" dirty="0"/>
            <a:t>(LHCR)</a:t>
          </a:r>
        </a:p>
      </dgm:t>
    </dgm:pt>
    <dgm:pt modelId="{59548F9D-FFFB-4824-AA2D-14C98EF78B34}" type="parTrans" cxnId="{DD25E1A7-3CA0-4AAA-B772-F7124BF8A517}">
      <dgm:prSet/>
      <dgm:spPr/>
      <dgm:t>
        <a:bodyPr/>
        <a:lstStyle/>
        <a:p>
          <a:endParaRPr lang="en-GB" sz="3200"/>
        </a:p>
      </dgm:t>
    </dgm:pt>
    <dgm:pt modelId="{12230963-1C03-4B1B-94B9-447C599CFE2D}" type="sibTrans" cxnId="{DD25E1A7-3CA0-4AAA-B772-F7124BF8A517}">
      <dgm:prSet/>
      <dgm:spPr>
        <a:blipFill dpi="0" rotWithShape="1">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1338" t="4975" r="11338" b="4975"/>
          </a:stretch>
        </a:blipFill>
      </dgm:spPr>
      <dgm:t>
        <a:bodyPr/>
        <a:lstStyle/>
        <a:p>
          <a:endParaRPr lang="en-GB" sz="3200"/>
        </a:p>
      </dgm:t>
      <dgm:extLst>
        <a:ext uri="{E40237B7-FDA0-4F09-8148-C483321AD2D9}">
          <dgm14:cNvPr xmlns:dgm14="http://schemas.microsoft.com/office/drawing/2010/diagram" id="0" name="" descr="Social network"/>
        </a:ext>
      </dgm:extLst>
    </dgm:pt>
    <dgm:pt modelId="{F03B8A98-6C93-4FA4-8AD7-7184C2DD7694}">
      <dgm:prSet phldr="0" custT="1"/>
      <dgm:spPr/>
      <dgm:t>
        <a:bodyPr/>
        <a:lstStyle/>
        <a:p>
          <a:pPr rtl="0"/>
          <a:r>
            <a:rPr lang="en-GB" sz="1200" dirty="0"/>
            <a:t>Shared health and care record</a:t>
          </a:r>
          <a:r>
            <a:rPr lang="en-GB" sz="1200" dirty="0">
              <a:latin typeface="Calibri Light" panose="020F0302020204030204"/>
            </a:rPr>
            <a:t> provision (ShCR)</a:t>
          </a:r>
          <a:endParaRPr lang="en-GB" sz="1200" dirty="0"/>
        </a:p>
      </dgm:t>
    </dgm:pt>
    <dgm:pt modelId="{EEBD64FF-5A59-4920-B9A1-8C01A8B70051}" type="parTrans" cxnId="{925AF6C1-34EE-44DD-A7C7-E8E214111EDC}">
      <dgm:prSet/>
      <dgm:spPr/>
      <dgm:t>
        <a:bodyPr/>
        <a:lstStyle/>
        <a:p>
          <a:endParaRPr lang="en-GB" sz="3200"/>
        </a:p>
      </dgm:t>
    </dgm:pt>
    <dgm:pt modelId="{93B8EBDB-4D7D-4950-B22A-AA04BFC49199}" type="sibTrans" cxnId="{925AF6C1-34EE-44DD-A7C7-E8E214111EDC}">
      <dgm:prSet/>
      <dgm:spPr>
        <a:blipFill dpi="0" rotWithShape="1">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338" t="4975" r="11338" b="4975"/>
          </a:stretch>
        </a:blipFill>
      </dgm:spPr>
      <dgm:t>
        <a:bodyPr/>
        <a:lstStyle/>
        <a:p>
          <a:endParaRPr lang="en-GB" sz="3200"/>
        </a:p>
      </dgm:t>
      <dgm:extLst>
        <a:ext uri="{E40237B7-FDA0-4F09-8148-C483321AD2D9}">
          <dgm14:cNvPr xmlns:dgm14="http://schemas.microsoft.com/office/drawing/2010/diagram" id="0" name="" descr="Share with person"/>
        </a:ext>
      </dgm:extLst>
    </dgm:pt>
    <dgm:pt modelId="{EA42CBFD-A29F-4D32-898F-425CBC6A3B06}">
      <dgm:prSet custT="1"/>
      <dgm:spPr/>
      <dgm:t>
        <a:bodyPr/>
        <a:lstStyle/>
        <a:p>
          <a:pPr rtl="0"/>
          <a:r>
            <a:rPr lang="en-GB" sz="1200" dirty="0">
              <a:latin typeface="Calibri Light" panose="020F0302020204030204"/>
            </a:rPr>
            <a:t> Support for Implementation, project &amp; change management</a:t>
          </a:r>
        </a:p>
      </dgm:t>
    </dgm:pt>
    <dgm:pt modelId="{9250B6D9-0376-4704-AAE4-9251893A46B1}" type="parTrans" cxnId="{56808232-F5B6-4EA5-901D-12C2431F6DBD}">
      <dgm:prSet/>
      <dgm:spPr/>
      <dgm:t>
        <a:bodyPr/>
        <a:lstStyle/>
        <a:p>
          <a:endParaRPr lang="en-GB" sz="3200"/>
        </a:p>
      </dgm:t>
    </dgm:pt>
    <dgm:pt modelId="{719B8F61-7E68-4F1C-B094-8D3B11331EBA}" type="sibTrans" cxnId="{56808232-F5B6-4EA5-901D-12C2431F6DBD}">
      <dgm:prSet/>
      <dgm:spPr>
        <a:blipFill dpi="0" rotWithShape="1">
          <a:blip xmlns:r="http://schemas.openxmlformats.org/officeDocument/2006/relationships"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1338" t="5128" r="11338" b="5128"/>
          </a:stretch>
        </a:blipFill>
      </dgm:spPr>
      <dgm:t>
        <a:bodyPr/>
        <a:lstStyle/>
        <a:p>
          <a:endParaRPr lang="en-GB" sz="3200"/>
        </a:p>
      </dgm:t>
      <dgm:extLst>
        <a:ext uri="{E40237B7-FDA0-4F09-8148-C483321AD2D9}">
          <dgm14:cNvPr xmlns:dgm14="http://schemas.microsoft.com/office/drawing/2010/diagram" id="0" name="" descr="Workflow"/>
        </a:ext>
      </dgm:extLst>
    </dgm:pt>
    <dgm:pt modelId="{CCCEFEA5-8404-4800-A123-5DAE979E44F4}">
      <dgm:prSet phldr="0" custT="1"/>
      <dgm:spPr/>
      <dgm:t>
        <a:bodyPr/>
        <a:lstStyle/>
        <a:p>
          <a:pPr rtl="0"/>
          <a:r>
            <a:rPr lang="en-GB" sz="1200" dirty="0"/>
            <a:t>Open APIs</a:t>
          </a:r>
          <a:r>
            <a:rPr lang="en-GB" sz="1200" dirty="0">
              <a:latin typeface="Calibri Light" panose="020F0302020204030204"/>
            </a:rPr>
            <a:t> supporting CareConnect, </a:t>
          </a:r>
          <a:br>
            <a:rPr lang="en-GB" sz="1200" dirty="0">
              <a:latin typeface="Calibri Light" panose="020F0302020204030204"/>
            </a:rPr>
          </a:br>
          <a:r>
            <a:rPr lang="en-GB" sz="1200" dirty="0">
              <a:latin typeface="Calibri Light" panose="020F0302020204030204"/>
            </a:rPr>
            <a:t>FHIR</a:t>
          </a:r>
          <a:r>
            <a:rPr lang="en-GB" sz="1200" dirty="0"/>
            <a:t>, RESTful interfaces </a:t>
          </a:r>
          <a:r>
            <a:rPr lang="en-GB" sz="1200" dirty="0">
              <a:latin typeface="Calibri Light" panose="020F0302020204030204"/>
            </a:rPr>
            <a:t>&amp;</a:t>
          </a:r>
          <a:r>
            <a:rPr lang="en-GB" sz="1200" dirty="0"/>
            <a:t> OAuth profiles</a:t>
          </a:r>
          <a:endParaRPr lang="en-GB" sz="1200" dirty="0">
            <a:latin typeface="Calibri Light" panose="020F0302020204030204"/>
          </a:endParaRPr>
        </a:p>
      </dgm:t>
    </dgm:pt>
    <dgm:pt modelId="{B1FBF8E4-BF4A-4017-A423-88983F6552C8}" type="parTrans" cxnId="{BA8E06BF-B3A1-45A5-97E8-A79033FE1F1F}">
      <dgm:prSet/>
      <dgm:spPr/>
      <dgm:t>
        <a:bodyPr/>
        <a:lstStyle/>
        <a:p>
          <a:endParaRPr lang="en-GB" sz="1600"/>
        </a:p>
      </dgm:t>
    </dgm:pt>
    <dgm:pt modelId="{8CE50D31-46BB-43E8-8E50-256442FCDA7A}" type="sibTrans" cxnId="{BA8E06BF-B3A1-45A5-97E8-A79033FE1F1F}">
      <dgm:prSet/>
      <dgm:spPr>
        <a:blipFill dpi="0" rotWithShape="1">
          <a:blip xmlns:r="http://schemas.openxmlformats.org/officeDocument/2006/relationships" r:embed="rId9">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1338" t="4975" r="11338" b="4975"/>
          </a:stretch>
        </a:blipFill>
      </dgm:spPr>
      <dgm:t>
        <a:bodyPr/>
        <a:lstStyle/>
        <a:p>
          <a:endParaRPr lang="en-GB" sz="1600"/>
        </a:p>
      </dgm:t>
      <dgm:extLst>
        <a:ext uri="{E40237B7-FDA0-4F09-8148-C483321AD2D9}">
          <dgm14:cNvPr xmlns:dgm14="http://schemas.microsoft.com/office/drawing/2010/diagram" id="0" name="" descr="Server"/>
        </a:ext>
      </dgm:extLst>
    </dgm:pt>
    <dgm:pt modelId="{DC442A35-1A27-4A1C-8CBE-FB87A26DAC58}">
      <dgm:prSet phldr="0"/>
      <dgm:spPr/>
      <dgm:t>
        <a:bodyPr/>
        <a:lstStyle/>
        <a:p>
          <a:pPr rtl="0"/>
          <a:r>
            <a:rPr lang="en-GB" dirty="0"/>
            <a:t>infrastructure services &amp;</a:t>
          </a:r>
          <a:r>
            <a:rPr lang="en-GB" dirty="0">
              <a:latin typeface="Calibri Light" panose="020F0302020204030204"/>
            </a:rPr>
            <a:t> </a:t>
          </a:r>
          <a:r>
            <a:rPr lang="en-GB" dirty="0"/>
            <a:t>secure data collection  </a:t>
          </a:r>
          <a:r>
            <a:rPr lang="en-GB" dirty="0">
              <a:latin typeface="Calibri Light" panose="020F0302020204030204"/>
            </a:rPr>
            <a:t>software</a:t>
          </a:r>
          <a:endParaRPr lang="en-US" dirty="0"/>
        </a:p>
      </dgm:t>
    </dgm:pt>
    <dgm:pt modelId="{3CF0B4BF-5608-48F9-8143-B5956F3D5AB4}" type="parTrans" cxnId="{A8F8C075-4848-43F3-B709-8E4B747766D7}">
      <dgm:prSet/>
      <dgm:spPr/>
      <dgm:t>
        <a:bodyPr/>
        <a:lstStyle/>
        <a:p>
          <a:endParaRPr lang="en-GB"/>
        </a:p>
      </dgm:t>
    </dgm:pt>
    <dgm:pt modelId="{00B18A4D-A6AB-4FA5-8793-A9CE2A8BB39C}" type="sibTrans" cxnId="{A8F8C075-4848-43F3-B709-8E4B747766D7}">
      <dgm:prSet/>
      <dgm:spPr>
        <a:blipFill dpi="0" rotWithShape="1">
          <a:blip xmlns:r="http://schemas.openxmlformats.org/officeDocument/2006/relationships" r:embed="rId1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6861" t="4975" r="16861" b="4975"/>
          </a:stretch>
        </a:blipFill>
      </dgm:spPr>
      <dgm:t>
        <a:bodyPr/>
        <a:lstStyle/>
        <a:p>
          <a:endParaRPr lang="en-GB"/>
        </a:p>
      </dgm:t>
      <dgm:extLst>
        <a:ext uri="{E40237B7-FDA0-4F09-8148-C483321AD2D9}">
          <dgm14:cNvPr xmlns:dgm14="http://schemas.microsoft.com/office/drawing/2010/diagram" id="0" name="" descr="Computer"/>
        </a:ext>
      </dgm:extLst>
    </dgm:pt>
    <dgm:pt modelId="{D2DBC25E-305F-40D0-B4F4-70D5BD621961}">
      <dgm:prSet phldr="0" custT="1"/>
      <dgm:spPr/>
      <dgm:t>
        <a:bodyPr/>
        <a:lstStyle/>
        <a:p>
          <a:pPr algn="ctr" rtl="0"/>
          <a:r>
            <a:rPr lang="en-GB" sz="1200" dirty="0"/>
            <a:t>De-id </a:t>
          </a:r>
          <a:r>
            <a:rPr lang="en-GB" sz="1200" dirty="0">
              <a:latin typeface="Calibri Light" panose="020F0302020204030204"/>
            </a:rPr>
            <a:t>&amp; Re-id services &amp; Secondary use data</a:t>
          </a:r>
          <a:endParaRPr lang="en-GB" sz="1200" dirty="0"/>
        </a:p>
      </dgm:t>
    </dgm:pt>
    <dgm:pt modelId="{8721EC6D-A6D8-4918-97B9-5DB4BDA457EC}" type="parTrans" cxnId="{189E5DDE-5FA3-4981-AD27-B1A795BEF539}">
      <dgm:prSet/>
      <dgm:spPr/>
      <dgm:t>
        <a:bodyPr/>
        <a:lstStyle/>
        <a:p>
          <a:endParaRPr lang="en-GB"/>
        </a:p>
      </dgm:t>
    </dgm:pt>
    <dgm:pt modelId="{54EAA37F-2819-44CD-8D97-6813B82E7DB3}" type="sibTrans" cxnId="{189E5DDE-5FA3-4981-AD27-B1A795BEF539}">
      <dgm:prSet/>
      <dgm:spPr>
        <a:blipFill dpi="0" rotWithShape="1">
          <a:blip xmlns:r="http://schemas.openxmlformats.org/officeDocument/2006/relationships" r:embed="rId1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5815" t="11407" r="5815" b="11407"/>
          </a:stretch>
        </a:blipFill>
      </dgm:spPr>
      <dgm:t>
        <a:bodyPr/>
        <a:lstStyle/>
        <a:p>
          <a:endParaRPr lang="en-GB"/>
        </a:p>
      </dgm:t>
      <dgm:extLst>
        <a:ext uri="{E40237B7-FDA0-4F09-8148-C483321AD2D9}">
          <dgm14:cNvPr xmlns:dgm14="http://schemas.microsoft.com/office/drawing/2010/diagram" id="0" name="" descr="Database"/>
        </a:ext>
      </dgm:extLst>
    </dgm:pt>
    <dgm:pt modelId="{B4F3B50B-2808-4E1C-AE8E-C1D929BB77B8}" type="pres">
      <dgm:prSet presAssocID="{27117B8F-0E4D-4594-ABD7-0025158AE3AA}" presName="Name0" presStyleCnt="0">
        <dgm:presLayoutVars>
          <dgm:chMax val="21"/>
          <dgm:chPref val="21"/>
        </dgm:presLayoutVars>
      </dgm:prSet>
      <dgm:spPr/>
    </dgm:pt>
    <dgm:pt modelId="{294D8070-DA13-4878-A6AF-4CB242681713}" type="pres">
      <dgm:prSet presAssocID="{E217A00D-88FA-4F4F-A19A-1784D9B50EA8}" presName="text1" presStyleCnt="0"/>
      <dgm:spPr/>
    </dgm:pt>
    <dgm:pt modelId="{6481FBA9-E5F8-48F2-87C1-E12CB4E86494}" type="pres">
      <dgm:prSet presAssocID="{E217A00D-88FA-4F4F-A19A-1784D9B50EA8}" presName="textRepeatNode" presStyleLbl="alignNode1" presStyleIdx="0" presStyleCnt="7">
        <dgm:presLayoutVars>
          <dgm:chMax val="0"/>
          <dgm:chPref val="0"/>
          <dgm:bulletEnabled val="1"/>
        </dgm:presLayoutVars>
      </dgm:prSet>
      <dgm:spPr/>
    </dgm:pt>
    <dgm:pt modelId="{2F7E408A-35C3-44A9-BAAF-45AB1D107810}" type="pres">
      <dgm:prSet presAssocID="{E217A00D-88FA-4F4F-A19A-1784D9B50EA8}" presName="textaccent1" presStyleCnt="0"/>
      <dgm:spPr/>
    </dgm:pt>
    <dgm:pt modelId="{319F326A-1C49-4750-B48C-4B5ADCC0B8DE}" type="pres">
      <dgm:prSet presAssocID="{E217A00D-88FA-4F4F-A19A-1784D9B50EA8}" presName="accentRepeatNode" presStyleLbl="solidAlignAcc1" presStyleIdx="0" presStyleCnt="14" custLinFactNeighborX="-1515" custLinFactNeighborY="-2249"/>
      <dgm:spPr/>
    </dgm:pt>
    <dgm:pt modelId="{C923447D-70FA-4540-A589-FBB3DD069E54}" type="pres">
      <dgm:prSet presAssocID="{097DD97E-1DB3-4E17-90F9-3BFBE72CE63E}" presName="image1" presStyleCnt="0"/>
      <dgm:spPr/>
    </dgm:pt>
    <dgm:pt modelId="{227D785B-A219-43A7-9A4B-ECB75A320685}" type="pres">
      <dgm:prSet presAssocID="{097DD97E-1DB3-4E17-90F9-3BFBE72CE63E}" presName="imageRepeatNode" presStyleLbl="alignAcc1" presStyleIdx="0" presStyleCnt="7"/>
      <dgm:spPr/>
    </dgm:pt>
    <dgm:pt modelId="{6A9F99B2-B74A-4B6C-AF3E-ACFC74D9C73E}" type="pres">
      <dgm:prSet presAssocID="{097DD97E-1DB3-4E17-90F9-3BFBE72CE63E}" presName="imageaccent1" presStyleCnt="0"/>
      <dgm:spPr/>
    </dgm:pt>
    <dgm:pt modelId="{33945378-6E99-412A-80A1-DF00A3142FC8}" type="pres">
      <dgm:prSet presAssocID="{097DD97E-1DB3-4E17-90F9-3BFBE72CE63E}" presName="accentRepeatNode" presStyleLbl="solidAlignAcc1" presStyleIdx="1" presStyleCnt="14" custLinFactNeighborX="-8746" custLinFactNeighborY="-10619"/>
      <dgm:spPr/>
    </dgm:pt>
    <dgm:pt modelId="{DFC94A27-355B-4A95-AA16-8B12428C4B09}" type="pres">
      <dgm:prSet presAssocID="{DC442A35-1A27-4A1C-8CBE-FB87A26DAC58}" presName="text2" presStyleCnt="0"/>
      <dgm:spPr/>
    </dgm:pt>
    <dgm:pt modelId="{097D5877-5A84-440E-9496-F1CEB8C1FD38}" type="pres">
      <dgm:prSet presAssocID="{DC442A35-1A27-4A1C-8CBE-FB87A26DAC58}" presName="textRepeatNode" presStyleLbl="alignNode1" presStyleIdx="1" presStyleCnt="7">
        <dgm:presLayoutVars>
          <dgm:chMax val="0"/>
          <dgm:chPref val="0"/>
          <dgm:bulletEnabled val="1"/>
        </dgm:presLayoutVars>
      </dgm:prSet>
      <dgm:spPr/>
    </dgm:pt>
    <dgm:pt modelId="{ECB23E91-06B1-411B-B9B0-F92BC34717EF}" type="pres">
      <dgm:prSet presAssocID="{DC442A35-1A27-4A1C-8CBE-FB87A26DAC58}" presName="textaccent2" presStyleCnt="0"/>
      <dgm:spPr/>
    </dgm:pt>
    <dgm:pt modelId="{2AE0CC4F-37B7-4A6B-9619-CB5DF4250E37}" type="pres">
      <dgm:prSet presAssocID="{DC442A35-1A27-4A1C-8CBE-FB87A26DAC58}" presName="accentRepeatNode" presStyleLbl="solidAlignAcc1" presStyleIdx="2" presStyleCnt="14" custLinFactNeighborX="-8746" custLinFactNeighborY="-10136"/>
      <dgm:spPr/>
    </dgm:pt>
    <dgm:pt modelId="{3A0C96EA-6262-48CE-80FB-48B02520F061}" type="pres">
      <dgm:prSet presAssocID="{00B18A4D-A6AB-4FA5-8793-A9CE2A8BB39C}" presName="image2" presStyleCnt="0"/>
      <dgm:spPr/>
    </dgm:pt>
    <dgm:pt modelId="{72CBBA19-73C7-4877-A137-529FCB1FBF11}" type="pres">
      <dgm:prSet presAssocID="{00B18A4D-A6AB-4FA5-8793-A9CE2A8BB39C}" presName="imageRepeatNode" presStyleLbl="alignAcc1" presStyleIdx="1" presStyleCnt="7"/>
      <dgm:spPr/>
    </dgm:pt>
    <dgm:pt modelId="{82EE490D-38B7-45AA-988A-9C596241047A}" type="pres">
      <dgm:prSet presAssocID="{00B18A4D-A6AB-4FA5-8793-A9CE2A8BB39C}" presName="imageaccent2" presStyleCnt="0"/>
      <dgm:spPr/>
    </dgm:pt>
    <dgm:pt modelId="{8C16972E-1E50-4C65-8CA6-8CFE100D3C67}" type="pres">
      <dgm:prSet presAssocID="{00B18A4D-A6AB-4FA5-8793-A9CE2A8BB39C}" presName="accentRepeatNode" presStyleLbl="solidAlignAcc1" presStyleIdx="3" presStyleCnt="14"/>
      <dgm:spPr/>
    </dgm:pt>
    <dgm:pt modelId="{9BDA5E98-DBA0-443C-BA0D-79EF5837B73E}" type="pres">
      <dgm:prSet presAssocID="{EA42CBFD-A29F-4D32-898F-425CBC6A3B06}" presName="text3" presStyleCnt="0"/>
      <dgm:spPr/>
    </dgm:pt>
    <dgm:pt modelId="{A6ADCEF7-1631-4B2D-9955-F93800FBCB52}" type="pres">
      <dgm:prSet presAssocID="{EA42CBFD-A29F-4D32-898F-425CBC6A3B06}" presName="textRepeatNode" presStyleLbl="alignNode1" presStyleIdx="2" presStyleCnt="7">
        <dgm:presLayoutVars>
          <dgm:chMax val="0"/>
          <dgm:chPref val="0"/>
          <dgm:bulletEnabled val="1"/>
        </dgm:presLayoutVars>
      </dgm:prSet>
      <dgm:spPr/>
    </dgm:pt>
    <dgm:pt modelId="{9060B28B-58FE-4D7D-B428-C1F287FFBA82}" type="pres">
      <dgm:prSet presAssocID="{EA42CBFD-A29F-4D32-898F-425CBC6A3B06}" presName="textaccent3" presStyleCnt="0"/>
      <dgm:spPr/>
    </dgm:pt>
    <dgm:pt modelId="{AE2F5D83-C5E8-42BB-A322-5554088A0E11}" type="pres">
      <dgm:prSet presAssocID="{EA42CBFD-A29F-4D32-898F-425CBC6A3B06}" presName="accentRepeatNode" presStyleLbl="solidAlignAcc1" presStyleIdx="4" presStyleCnt="14" custLinFactNeighborX="2484" custLinFactNeighborY="11759"/>
      <dgm:spPr/>
    </dgm:pt>
    <dgm:pt modelId="{4D9806ED-FB8C-4845-A6B6-5DC9B98A3681}" type="pres">
      <dgm:prSet presAssocID="{719B8F61-7E68-4F1C-B094-8D3B11331EBA}" presName="image3" presStyleCnt="0"/>
      <dgm:spPr/>
    </dgm:pt>
    <dgm:pt modelId="{A583516A-5438-4A01-A67C-7E4E27ACCFB7}" type="pres">
      <dgm:prSet presAssocID="{719B8F61-7E68-4F1C-B094-8D3B11331EBA}" presName="imageRepeatNode" presStyleLbl="alignAcc1" presStyleIdx="2" presStyleCnt="7" custScaleY="100342"/>
      <dgm:spPr/>
    </dgm:pt>
    <dgm:pt modelId="{DF71C652-FAE9-4D1F-AC71-D23C4A0890FE}" type="pres">
      <dgm:prSet presAssocID="{719B8F61-7E68-4F1C-B094-8D3B11331EBA}" presName="imageaccent3" presStyleCnt="0"/>
      <dgm:spPr/>
    </dgm:pt>
    <dgm:pt modelId="{C0514860-22D1-412D-9F3B-D08CBFA5F652}" type="pres">
      <dgm:prSet presAssocID="{719B8F61-7E68-4F1C-B094-8D3B11331EBA}" presName="accentRepeatNode" presStyleLbl="solidAlignAcc1" presStyleIdx="5" presStyleCnt="14" custLinFactNeighborX="-2484"/>
      <dgm:spPr/>
    </dgm:pt>
    <dgm:pt modelId="{DCCCDFBC-B00C-4EA6-AE70-E3E66DC6E895}" type="pres">
      <dgm:prSet presAssocID="{8DCDDE22-574A-482A-B863-BAFCDE81049E}" presName="text4" presStyleCnt="0"/>
      <dgm:spPr/>
    </dgm:pt>
    <dgm:pt modelId="{8A5337AF-5545-40DA-8B8B-A18D83EBEC7D}" type="pres">
      <dgm:prSet presAssocID="{8DCDDE22-574A-482A-B863-BAFCDE81049E}" presName="textRepeatNode" presStyleLbl="alignNode1" presStyleIdx="3" presStyleCnt="7">
        <dgm:presLayoutVars>
          <dgm:chMax val="0"/>
          <dgm:chPref val="0"/>
          <dgm:bulletEnabled val="1"/>
        </dgm:presLayoutVars>
      </dgm:prSet>
      <dgm:spPr/>
    </dgm:pt>
    <dgm:pt modelId="{A94C2364-28D5-4885-BBAF-3E2F5658FE2D}" type="pres">
      <dgm:prSet presAssocID="{8DCDDE22-574A-482A-B863-BAFCDE81049E}" presName="textaccent4" presStyleCnt="0"/>
      <dgm:spPr/>
    </dgm:pt>
    <dgm:pt modelId="{ED1D2556-C4C5-49A9-B2AA-12E737F7BE0E}" type="pres">
      <dgm:prSet presAssocID="{8DCDDE22-574A-482A-B863-BAFCDE81049E}" presName="accentRepeatNode" presStyleLbl="solidAlignAcc1" presStyleIdx="6" presStyleCnt="14" custLinFactNeighborX="-9178"/>
      <dgm:spPr/>
    </dgm:pt>
    <dgm:pt modelId="{A23F5195-2AD2-4A8A-A600-29DEBC8C0AF4}" type="pres">
      <dgm:prSet presAssocID="{12230963-1C03-4B1B-94B9-447C599CFE2D}" presName="image4" presStyleCnt="0"/>
      <dgm:spPr/>
    </dgm:pt>
    <dgm:pt modelId="{0605AD88-7F3F-49B7-A2EA-4B91FD5D510D}" type="pres">
      <dgm:prSet presAssocID="{12230963-1C03-4B1B-94B9-447C599CFE2D}" presName="imageRepeatNode" presStyleLbl="alignAcc1" presStyleIdx="3" presStyleCnt="7"/>
      <dgm:spPr/>
    </dgm:pt>
    <dgm:pt modelId="{E99865E1-F1AA-4828-956C-3A6A4B4443E9}" type="pres">
      <dgm:prSet presAssocID="{12230963-1C03-4B1B-94B9-447C599CFE2D}" presName="imageaccent4" presStyleCnt="0"/>
      <dgm:spPr/>
    </dgm:pt>
    <dgm:pt modelId="{3253AF05-20A6-4336-A5D5-775927162869}" type="pres">
      <dgm:prSet presAssocID="{12230963-1C03-4B1B-94B9-447C599CFE2D}" presName="accentRepeatNode" presStyleLbl="solidAlignAcc1" presStyleIdx="7" presStyleCnt="14" custLinFactNeighborX="15012" custLinFactNeighborY="10136"/>
      <dgm:spPr/>
    </dgm:pt>
    <dgm:pt modelId="{421E3FE2-7C3F-422D-9DE9-0F2EFFCCFDA2}" type="pres">
      <dgm:prSet presAssocID="{F03B8A98-6C93-4FA4-8AD7-7184C2DD7694}" presName="text5" presStyleCnt="0"/>
      <dgm:spPr/>
    </dgm:pt>
    <dgm:pt modelId="{0A9A70B9-B8FF-4A46-AD79-93FFD5A39EAD}" type="pres">
      <dgm:prSet presAssocID="{F03B8A98-6C93-4FA4-8AD7-7184C2DD7694}" presName="textRepeatNode" presStyleLbl="alignNode1" presStyleIdx="4" presStyleCnt="7">
        <dgm:presLayoutVars>
          <dgm:chMax val="0"/>
          <dgm:chPref val="0"/>
          <dgm:bulletEnabled val="1"/>
        </dgm:presLayoutVars>
      </dgm:prSet>
      <dgm:spPr/>
    </dgm:pt>
    <dgm:pt modelId="{7A4ABA9D-5404-40E2-979E-5743C7A610E7}" type="pres">
      <dgm:prSet presAssocID="{F03B8A98-6C93-4FA4-8AD7-7184C2DD7694}" presName="textaccent5" presStyleCnt="0"/>
      <dgm:spPr/>
    </dgm:pt>
    <dgm:pt modelId="{28D68077-30E3-435C-A032-F160B611D8A6}" type="pres">
      <dgm:prSet presAssocID="{F03B8A98-6C93-4FA4-8AD7-7184C2DD7694}" presName="accentRepeatNode" presStyleLbl="solidAlignAcc1" presStyleIdx="8" presStyleCnt="14" custLinFactNeighborX="1460" custLinFactNeighborY="-3374"/>
      <dgm:spPr/>
    </dgm:pt>
    <dgm:pt modelId="{13AF5FE9-3BEC-4892-ACC2-6756054E1853}" type="pres">
      <dgm:prSet presAssocID="{93B8EBDB-4D7D-4950-B22A-AA04BFC49199}" presName="image5" presStyleCnt="0"/>
      <dgm:spPr/>
    </dgm:pt>
    <dgm:pt modelId="{DA027BE8-6F01-45FA-9384-14A7A4DAC47E}" type="pres">
      <dgm:prSet presAssocID="{93B8EBDB-4D7D-4950-B22A-AA04BFC49199}" presName="imageRepeatNode" presStyleLbl="alignAcc1" presStyleIdx="4" presStyleCnt="7"/>
      <dgm:spPr/>
    </dgm:pt>
    <dgm:pt modelId="{B9AB0D52-1F86-4D12-8EEF-D36909EEF242}" type="pres">
      <dgm:prSet presAssocID="{93B8EBDB-4D7D-4950-B22A-AA04BFC49199}" presName="imageaccent5" presStyleCnt="0"/>
      <dgm:spPr/>
    </dgm:pt>
    <dgm:pt modelId="{04809B79-86CD-4F39-8A30-848805B53110}" type="pres">
      <dgm:prSet presAssocID="{93B8EBDB-4D7D-4950-B22A-AA04BFC49199}" presName="accentRepeatNode" presStyleLbl="solidAlignAcc1" presStyleIdx="9" presStyleCnt="14" custLinFactNeighborX="10638" custLinFactNeighborY="10136"/>
      <dgm:spPr/>
    </dgm:pt>
    <dgm:pt modelId="{1DFEF972-E72D-46DD-AAE4-A05B4134888C}" type="pres">
      <dgm:prSet presAssocID="{CCCEFEA5-8404-4800-A123-5DAE979E44F4}" presName="text6" presStyleCnt="0"/>
      <dgm:spPr/>
    </dgm:pt>
    <dgm:pt modelId="{5CDE6AED-471C-468B-9EED-E19B945FBD75}" type="pres">
      <dgm:prSet presAssocID="{CCCEFEA5-8404-4800-A123-5DAE979E44F4}" presName="textRepeatNode" presStyleLbl="alignNode1" presStyleIdx="5" presStyleCnt="7">
        <dgm:presLayoutVars>
          <dgm:chMax val="0"/>
          <dgm:chPref val="0"/>
          <dgm:bulletEnabled val="1"/>
        </dgm:presLayoutVars>
      </dgm:prSet>
      <dgm:spPr/>
    </dgm:pt>
    <dgm:pt modelId="{577CC0CC-CB84-4A14-B478-E0911EB94937}" type="pres">
      <dgm:prSet presAssocID="{CCCEFEA5-8404-4800-A123-5DAE979E44F4}" presName="textaccent6" presStyleCnt="0"/>
      <dgm:spPr/>
    </dgm:pt>
    <dgm:pt modelId="{946A575B-5BED-497F-A8B0-C8A981CA1834}" type="pres">
      <dgm:prSet presAssocID="{CCCEFEA5-8404-4800-A123-5DAE979E44F4}" presName="accentRepeatNode" presStyleLbl="solidAlignAcc1" presStyleIdx="10" presStyleCnt="14" custLinFactNeighborX="1458" custLinFactNeighborY="-18571"/>
      <dgm:spPr/>
    </dgm:pt>
    <dgm:pt modelId="{966BF22F-47D8-4015-A68F-FDAF03D549B2}" type="pres">
      <dgm:prSet presAssocID="{8CE50D31-46BB-43E8-8E50-256442FCDA7A}" presName="image6" presStyleCnt="0"/>
      <dgm:spPr/>
    </dgm:pt>
    <dgm:pt modelId="{349E104C-C492-41B9-B0B3-6F32FC50D0F0}" type="pres">
      <dgm:prSet presAssocID="{8CE50D31-46BB-43E8-8E50-256442FCDA7A}" presName="imageRepeatNode" presStyleLbl="alignAcc1" presStyleIdx="5" presStyleCnt="7"/>
      <dgm:spPr/>
    </dgm:pt>
    <dgm:pt modelId="{2463B3CA-84E0-41B9-A045-F7E8EB26017A}" type="pres">
      <dgm:prSet presAssocID="{8CE50D31-46BB-43E8-8E50-256442FCDA7A}" presName="imageaccent6" presStyleCnt="0"/>
      <dgm:spPr/>
    </dgm:pt>
    <dgm:pt modelId="{3823C22F-D551-4B68-A553-DF375E1FC727}" type="pres">
      <dgm:prSet presAssocID="{8CE50D31-46BB-43E8-8E50-256442FCDA7A}" presName="accentRepeatNode" presStyleLbl="solidAlignAcc1" presStyleIdx="11" presStyleCnt="14" custLinFactNeighborX="-25216" custLinFactNeighborY="3374"/>
      <dgm:spPr/>
    </dgm:pt>
    <dgm:pt modelId="{84D0BDE2-E529-4530-BC77-240AD91EC1A4}" type="pres">
      <dgm:prSet presAssocID="{D2DBC25E-305F-40D0-B4F4-70D5BD621961}" presName="text7" presStyleCnt="0"/>
      <dgm:spPr/>
    </dgm:pt>
    <dgm:pt modelId="{32B82630-ED2F-4C7D-B339-3EE685A7EE24}" type="pres">
      <dgm:prSet presAssocID="{D2DBC25E-305F-40D0-B4F4-70D5BD621961}" presName="textRepeatNode" presStyleLbl="alignNode1" presStyleIdx="6" presStyleCnt="7">
        <dgm:presLayoutVars>
          <dgm:chMax val="0"/>
          <dgm:chPref val="0"/>
          <dgm:bulletEnabled val="1"/>
        </dgm:presLayoutVars>
      </dgm:prSet>
      <dgm:spPr/>
    </dgm:pt>
    <dgm:pt modelId="{96E2E165-DEE2-4DA4-B00D-993FDD84B1C6}" type="pres">
      <dgm:prSet presAssocID="{D2DBC25E-305F-40D0-B4F4-70D5BD621961}" presName="textaccent7" presStyleCnt="0"/>
      <dgm:spPr/>
    </dgm:pt>
    <dgm:pt modelId="{199A7463-7408-484B-B72D-B08B8D219143}" type="pres">
      <dgm:prSet presAssocID="{D2DBC25E-305F-40D0-B4F4-70D5BD621961}" presName="accentRepeatNode" presStyleLbl="solidAlignAcc1" presStyleIdx="12" presStyleCnt="14"/>
      <dgm:spPr/>
    </dgm:pt>
    <dgm:pt modelId="{06D36789-F499-4C92-B4C0-CA7CE83FE963}" type="pres">
      <dgm:prSet presAssocID="{54EAA37F-2819-44CD-8D97-6813B82E7DB3}" presName="image7" presStyleCnt="0"/>
      <dgm:spPr/>
    </dgm:pt>
    <dgm:pt modelId="{B7B5DA31-8F21-4639-BB58-D18BABE89763}" type="pres">
      <dgm:prSet presAssocID="{54EAA37F-2819-44CD-8D97-6813B82E7DB3}" presName="imageRepeatNode" presStyleLbl="alignAcc1" presStyleIdx="6" presStyleCnt="7"/>
      <dgm:spPr/>
    </dgm:pt>
    <dgm:pt modelId="{BC21B64D-CE8E-44A3-8E18-85888B8BA87F}" type="pres">
      <dgm:prSet presAssocID="{54EAA37F-2819-44CD-8D97-6813B82E7DB3}" presName="imageaccent7" presStyleCnt="0"/>
      <dgm:spPr/>
    </dgm:pt>
    <dgm:pt modelId="{49AEE6E7-2D12-4D68-8C3C-87B06ECBF6D8}" type="pres">
      <dgm:prSet presAssocID="{54EAA37F-2819-44CD-8D97-6813B82E7DB3}" presName="accentRepeatNode" presStyleLbl="solidAlignAcc1" presStyleIdx="13" presStyleCnt="14" custLinFactNeighborY="20272"/>
      <dgm:spPr/>
    </dgm:pt>
  </dgm:ptLst>
  <dgm:cxnLst>
    <dgm:cxn modelId="{371C9613-D839-463D-991B-D52140C3F834}" type="presOf" srcId="{93B8EBDB-4D7D-4950-B22A-AA04BFC49199}" destId="{DA027BE8-6F01-45FA-9384-14A7A4DAC47E}" srcOrd="0" destOrd="0" presId="urn:microsoft.com/office/officeart/2008/layout/HexagonCluster"/>
    <dgm:cxn modelId="{D25A572D-B94C-4B98-9F8D-A063BD42F879}" type="presOf" srcId="{D2DBC25E-305F-40D0-B4F4-70D5BD621961}" destId="{32B82630-ED2F-4C7D-B339-3EE685A7EE24}" srcOrd="0" destOrd="0" presId="urn:microsoft.com/office/officeart/2008/layout/HexagonCluster"/>
    <dgm:cxn modelId="{56808232-F5B6-4EA5-901D-12C2431F6DBD}" srcId="{27117B8F-0E4D-4594-ABD7-0025158AE3AA}" destId="{EA42CBFD-A29F-4D32-898F-425CBC6A3B06}" srcOrd="2" destOrd="0" parTransId="{9250B6D9-0376-4704-AAE4-9251893A46B1}" sibTransId="{719B8F61-7E68-4F1C-B094-8D3B11331EBA}"/>
    <dgm:cxn modelId="{94DEED6D-869B-4845-A1F8-B18BDAF1DBE6}" type="presOf" srcId="{12230963-1C03-4B1B-94B9-447C599CFE2D}" destId="{0605AD88-7F3F-49B7-A2EA-4B91FD5D510D}" srcOrd="0" destOrd="0" presId="urn:microsoft.com/office/officeart/2008/layout/HexagonCluster"/>
    <dgm:cxn modelId="{A8F8C075-4848-43F3-B709-8E4B747766D7}" srcId="{27117B8F-0E4D-4594-ABD7-0025158AE3AA}" destId="{DC442A35-1A27-4A1C-8CBE-FB87A26DAC58}" srcOrd="1" destOrd="0" parTransId="{3CF0B4BF-5608-48F9-8143-B5956F3D5AB4}" sibTransId="{00B18A4D-A6AB-4FA5-8793-A9CE2A8BB39C}"/>
    <dgm:cxn modelId="{3CD56176-68E1-4303-A4A1-EAFC0138CABB}" type="presOf" srcId="{8CE50D31-46BB-43E8-8E50-256442FCDA7A}" destId="{349E104C-C492-41B9-B0B3-6F32FC50D0F0}" srcOrd="0" destOrd="0" presId="urn:microsoft.com/office/officeart/2008/layout/HexagonCluster"/>
    <dgm:cxn modelId="{FAA33287-101B-4229-A889-305A4A923EE2}" type="presOf" srcId="{8DCDDE22-574A-482A-B863-BAFCDE81049E}" destId="{8A5337AF-5545-40DA-8B8B-A18D83EBEC7D}" srcOrd="0" destOrd="0" presId="urn:microsoft.com/office/officeart/2008/layout/HexagonCluster"/>
    <dgm:cxn modelId="{FFF5988B-A40E-4C23-A949-3C9D4180B2DE}" type="presOf" srcId="{54EAA37F-2819-44CD-8D97-6813B82E7DB3}" destId="{B7B5DA31-8F21-4639-BB58-D18BABE89763}" srcOrd="0" destOrd="0" presId="urn:microsoft.com/office/officeart/2008/layout/HexagonCluster"/>
    <dgm:cxn modelId="{5ABB7A91-5162-4CBC-B1F0-641CE0288AB2}" type="presOf" srcId="{27117B8F-0E4D-4594-ABD7-0025158AE3AA}" destId="{B4F3B50B-2808-4E1C-AE8E-C1D929BB77B8}" srcOrd="0" destOrd="0" presId="urn:microsoft.com/office/officeart/2008/layout/HexagonCluster"/>
    <dgm:cxn modelId="{04B6AE9C-A731-4580-AF9F-4AE7D2C1991A}" type="presOf" srcId="{EA42CBFD-A29F-4D32-898F-425CBC6A3B06}" destId="{A6ADCEF7-1631-4B2D-9955-F93800FBCB52}" srcOrd="0" destOrd="0" presId="urn:microsoft.com/office/officeart/2008/layout/HexagonCluster"/>
    <dgm:cxn modelId="{162E78A0-79BE-4D25-837F-C18A7C12DE91}" type="presOf" srcId="{CCCEFEA5-8404-4800-A123-5DAE979E44F4}" destId="{5CDE6AED-471C-468B-9EED-E19B945FBD75}" srcOrd="0" destOrd="0" presId="urn:microsoft.com/office/officeart/2008/layout/HexagonCluster"/>
    <dgm:cxn modelId="{DD25E1A7-3CA0-4AAA-B772-F7124BF8A517}" srcId="{27117B8F-0E4D-4594-ABD7-0025158AE3AA}" destId="{8DCDDE22-574A-482A-B863-BAFCDE81049E}" srcOrd="3" destOrd="0" parTransId="{59548F9D-FFFB-4824-AA2D-14C98EF78B34}" sibTransId="{12230963-1C03-4B1B-94B9-447C599CFE2D}"/>
    <dgm:cxn modelId="{6C1619B3-7410-4877-9705-4419BE7402B8}" type="presOf" srcId="{E217A00D-88FA-4F4F-A19A-1784D9B50EA8}" destId="{6481FBA9-E5F8-48F2-87C1-E12CB4E86494}" srcOrd="0" destOrd="0" presId="urn:microsoft.com/office/officeart/2008/layout/HexagonCluster"/>
    <dgm:cxn modelId="{6F10D7BE-9627-4302-BFAE-F77818A89E85}" type="presOf" srcId="{F03B8A98-6C93-4FA4-8AD7-7184C2DD7694}" destId="{0A9A70B9-B8FF-4A46-AD79-93FFD5A39EAD}" srcOrd="0" destOrd="0" presId="urn:microsoft.com/office/officeart/2008/layout/HexagonCluster"/>
    <dgm:cxn modelId="{BA8E06BF-B3A1-45A5-97E8-A79033FE1F1F}" srcId="{27117B8F-0E4D-4594-ABD7-0025158AE3AA}" destId="{CCCEFEA5-8404-4800-A123-5DAE979E44F4}" srcOrd="5" destOrd="0" parTransId="{B1FBF8E4-BF4A-4017-A423-88983F6552C8}" sibTransId="{8CE50D31-46BB-43E8-8E50-256442FCDA7A}"/>
    <dgm:cxn modelId="{925AF6C1-34EE-44DD-A7C7-E8E214111EDC}" srcId="{27117B8F-0E4D-4594-ABD7-0025158AE3AA}" destId="{F03B8A98-6C93-4FA4-8AD7-7184C2DD7694}" srcOrd="4" destOrd="0" parTransId="{EEBD64FF-5A59-4920-B9A1-8C01A8B70051}" sibTransId="{93B8EBDB-4D7D-4950-B22A-AA04BFC49199}"/>
    <dgm:cxn modelId="{B379B9DD-14EB-4960-9889-ECF8C9959BD8}" type="presOf" srcId="{00B18A4D-A6AB-4FA5-8793-A9CE2A8BB39C}" destId="{72CBBA19-73C7-4877-A137-529FCB1FBF11}" srcOrd="0" destOrd="0" presId="urn:microsoft.com/office/officeart/2008/layout/HexagonCluster"/>
    <dgm:cxn modelId="{189E5DDE-5FA3-4981-AD27-B1A795BEF539}" srcId="{27117B8F-0E4D-4594-ABD7-0025158AE3AA}" destId="{D2DBC25E-305F-40D0-B4F4-70D5BD621961}" srcOrd="6" destOrd="0" parTransId="{8721EC6D-A6D8-4918-97B9-5DB4BDA457EC}" sibTransId="{54EAA37F-2819-44CD-8D97-6813B82E7DB3}"/>
    <dgm:cxn modelId="{4B9DF0E0-C839-4DB0-A6DB-5E64914985BD}" type="presOf" srcId="{719B8F61-7E68-4F1C-B094-8D3B11331EBA}" destId="{A583516A-5438-4A01-A67C-7E4E27ACCFB7}" srcOrd="0" destOrd="0" presId="urn:microsoft.com/office/officeart/2008/layout/HexagonCluster"/>
    <dgm:cxn modelId="{C9BD6BE3-1AAF-4250-B093-142140B83280}" type="presOf" srcId="{097DD97E-1DB3-4E17-90F9-3BFBE72CE63E}" destId="{227D785B-A219-43A7-9A4B-ECB75A320685}" srcOrd="0" destOrd="0" presId="urn:microsoft.com/office/officeart/2008/layout/HexagonCluster"/>
    <dgm:cxn modelId="{2A71BEF7-4BEA-48CD-972D-67F8CE97C34F}" type="presOf" srcId="{DC442A35-1A27-4A1C-8CBE-FB87A26DAC58}" destId="{097D5877-5A84-440E-9496-F1CEB8C1FD38}" srcOrd="0" destOrd="0" presId="urn:microsoft.com/office/officeart/2008/layout/HexagonCluster"/>
    <dgm:cxn modelId="{FBC0C0FD-873A-44B2-B8DB-CBD3F6E96966}" srcId="{27117B8F-0E4D-4594-ABD7-0025158AE3AA}" destId="{E217A00D-88FA-4F4F-A19A-1784D9B50EA8}" srcOrd="0" destOrd="0" parTransId="{7B9FDC55-F0E2-492D-BB4F-6119A9A2E88C}" sibTransId="{097DD97E-1DB3-4E17-90F9-3BFBE72CE63E}"/>
    <dgm:cxn modelId="{938F2984-3225-4582-9B10-8D14EC65CA0F}" type="presParOf" srcId="{B4F3B50B-2808-4E1C-AE8E-C1D929BB77B8}" destId="{294D8070-DA13-4878-A6AF-4CB242681713}" srcOrd="0" destOrd="0" presId="urn:microsoft.com/office/officeart/2008/layout/HexagonCluster"/>
    <dgm:cxn modelId="{7488E487-580A-43DF-A373-8EACBC842292}" type="presParOf" srcId="{294D8070-DA13-4878-A6AF-4CB242681713}" destId="{6481FBA9-E5F8-48F2-87C1-E12CB4E86494}" srcOrd="0" destOrd="0" presId="urn:microsoft.com/office/officeart/2008/layout/HexagonCluster"/>
    <dgm:cxn modelId="{FFB62E23-1AE4-43C0-B158-C3F0A9D74EE7}" type="presParOf" srcId="{B4F3B50B-2808-4E1C-AE8E-C1D929BB77B8}" destId="{2F7E408A-35C3-44A9-BAAF-45AB1D107810}" srcOrd="1" destOrd="0" presId="urn:microsoft.com/office/officeart/2008/layout/HexagonCluster"/>
    <dgm:cxn modelId="{B71AE301-EB05-447A-97E4-A666B5870735}" type="presParOf" srcId="{2F7E408A-35C3-44A9-BAAF-45AB1D107810}" destId="{319F326A-1C49-4750-B48C-4B5ADCC0B8DE}" srcOrd="0" destOrd="0" presId="urn:microsoft.com/office/officeart/2008/layout/HexagonCluster"/>
    <dgm:cxn modelId="{64EF86A9-94F3-4041-A173-BC695E1F4573}" type="presParOf" srcId="{B4F3B50B-2808-4E1C-AE8E-C1D929BB77B8}" destId="{C923447D-70FA-4540-A589-FBB3DD069E54}" srcOrd="2" destOrd="0" presId="urn:microsoft.com/office/officeart/2008/layout/HexagonCluster"/>
    <dgm:cxn modelId="{2D978F60-7274-4794-964A-04C7A8FE0DCE}" type="presParOf" srcId="{C923447D-70FA-4540-A589-FBB3DD069E54}" destId="{227D785B-A219-43A7-9A4B-ECB75A320685}" srcOrd="0" destOrd="0" presId="urn:microsoft.com/office/officeart/2008/layout/HexagonCluster"/>
    <dgm:cxn modelId="{0B43C0B7-3A7C-4103-A6BF-545950AEC906}" type="presParOf" srcId="{B4F3B50B-2808-4E1C-AE8E-C1D929BB77B8}" destId="{6A9F99B2-B74A-4B6C-AF3E-ACFC74D9C73E}" srcOrd="3" destOrd="0" presId="urn:microsoft.com/office/officeart/2008/layout/HexagonCluster"/>
    <dgm:cxn modelId="{B1BBD40B-C2CA-4129-A49D-5FE6A8D566FC}" type="presParOf" srcId="{6A9F99B2-B74A-4B6C-AF3E-ACFC74D9C73E}" destId="{33945378-6E99-412A-80A1-DF00A3142FC8}" srcOrd="0" destOrd="0" presId="urn:microsoft.com/office/officeart/2008/layout/HexagonCluster"/>
    <dgm:cxn modelId="{7A19913E-8F59-4C61-9160-7C8880884A66}" type="presParOf" srcId="{B4F3B50B-2808-4E1C-AE8E-C1D929BB77B8}" destId="{DFC94A27-355B-4A95-AA16-8B12428C4B09}" srcOrd="4" destOrd="0" presId="urn:microsoft.com/office/officeart/2008/layout/HexagonCluster"/>
    <dgm:cxn modelId="{BB657E83-36F1-442C-ACA6-C81988FAC4F7}" type="presParOf" srcId="{DFC94A27-355B-4A95-AA16-8B12428C4B09}" destId="{097D5877-5A84-440E-9496-F1CEB8C1FD38}" srcOrd="0" destOrd="0" presId="urn:microsoft.com/office/officeart/2008/layout/HexagonCluster"/>
    <dgm:cxn modelId="{D810F7F6-68B9-46BF-AFEA-640F72D6D2F7}" type="presParOf" srcId="{B4F3B50B-2808-4E1C-AE8E-C1D929BB77B8}" destId="{ECB23E91-06B1-411B-B9B0-F92BC34717EF}" srcOrd="5" destOrd="0" presId="urn:microsoft.com/office/officeart/2008/layout/HexagonCluster"/>
    <dgm:cxn modelId="{AF0B92B2-E5D0-41A8-9F25-9BD527222C90}" type="presParOf" srcId="{ECB23E91-06B1-411B-B9B0-F92BC34717EF}" destId="{2AE0CC4F-37B7-4A6B-9619-CB5DF4250E37}" srcOrd="0" destOrd="0" presId="urn:microsoft.com/office/officeart/2008/layout/HexagonCluster"/>
    <dgm:cxn modelId="{E0B8F6AE-31DC-47C2-B3DA-103E9701B433}" type="presParOf" srcId="{B4F3B50B-2808-4E1C-AE8E-C1D929BB77B8}" destId="{3A0C96EA-6262-48CE-80FB-48B02520F061}" srcOrd="6" destOrd="0" presId="urn:microsoft.com/office/officeart/2008/layout/HexagonCluster"/>
    <dgm:cxn modelId="{2117F9C6-9FD3-4E5B-82B8-DF842C170C1B}" type="presParOf" srcId="{3A0C96EA-6262-48CE-80FB-48B02520F061}" destId="{72CBBA19-73C7-4877-A137-529FCB1FBF11}" srcOrd="0" destOrd="0" presId="urn:microsoft.com/office/officeart/2008/layout/HexagonCluster"/>
    <dgm:cxn modelId="{98305655-C068-44B6-BF67-52381E3FF062}" type="presParOf" srcId="{B4F3B50B-2808-4E1C-AE8E-C1D929BB77B8}" destId="{82EE490D-38B7-45AA-988A-9C596241047A}" srcOrd="7" destOrd="0" presId="urn:microsoft.com/office/officeart/2008/layout/HexagonCluster"/>
    <dgm:cxn modelId="{DCC54D13-4D04-4503-B05E-0111FD1BE5C8}" type="presParOf" srcId="{82EE490D-38B7-45AA-988A-9C596241047A}" destId="{8C16972E-1E50-4C65-8CA6-8CFE100D3C67}" srcOrd="0" destOrd="0" presId="urn:microsoft.com/office/officeart/2008/layout/HexagonCluster"/>
    <dgm:cxn modelId="{7B959EDB-B331-428B-A5B3-1377CD2314D0}" type="presParOf" srcId="{B4F3B50B-2808-4E1C-AE8E-C1D929BB77B8}" destId="{9BDA5E98-DBA0-443C-BA0D-79EF5837B73E}" srcOrd="8" destOrd="0" presId="urn:microsoft.com/office/officeart/2008/layout/HexagonCluster"/>
    <dgm:cxn modelId="{5089B0D8-CC0B-40FF-BB1C-3A11D2ABC5FB}" type="presParOf" srcId="{9BDA5E98-DBA0-443C-BA0D-79EF5837B73E}" destId="{A6ADCEF7-1631-4B2D-9955-F93800FBCB52}" srcOrd="0" destOrd="0" presId="urn:microsoft.com/office/officeart/2008/layout/HexagonCluster"/>
    <dgm:cxn modelId="{A119FB51-1A62-4CA0-BA2D-A5BC0E1F511D}" type="presParOf" srcId="{B4F3B50B-2808-4E1C-AE8E-C1D929BB77B8}" destId="{9060B28B-58FE-4D7D-B428-C1F287FFBA82}" srcOrd="9" destOrd="0" presId="urn:microsoft.com/office/officeart/2008/layout/HexagonCluster"/>
    <dgm:cxn modelId="{6D3BAC98-CB94-42CF-8301-DC3B67FD2072}" type="presParOf" srcId="{9060B28B-58FE-4D7D-B428-C1F287FFBA82}" destId="{AE2F5D83-C5E8-42BB-A322-5554088A0E11}" srcOrd="0" destOrd="0" presId="urn:microsoft.com/office/officeart/2008/layout/HexagonCluster"/>
    <dgm:cxn modelId="{38AE86E6-EA35-4F64-A160-FC6222D1B03D}" type="presParOf" srcId="{B4F3B50B-2808-4E1C-AE8E-C1D929BB77B8}" destId="{4D9806ED-FB8C-4845-A6B6-5DC9B98A3681}" srcOrd="10" destOrd="0" presId="urn:microsoft.com/office/officeart/2008/layout/HexagonCluster"/>
    <dgm:cxn modelId="{4A98C5DE-5671-4778-9B7E-0239825C115C}" type="presParOf" srcId="{4D9806ED-FB8C-4845-A6B6-5DC9B98A3681}" destId="{A583516A-5438-4A01-A67C-7E4E27ACCFB7}" srcOrd="0" destOrd="0" presId="urn:microsoft.com/office/officeart/2008/layout/HexagonCluster"/>
    <dgm:cxn modelId="{AED94F14-29FE-487C-AE28-77B5BAE4CCD7}" type="presParOf" srcId="{B4F3B50B-2808-4E1C-AE8E-C1D929BB77B8}" destId="{DF71C652-FAE9-4D1F-AC71-D23C4A0890FE}" srcOrd="11" destOrd="0" presId="urn:microsoft.com/office/officeart/2008/layout/HexagonCluster"/>
    <dgm:cxn modelId="{72EEBE07-8876-462A-AA17-BA7877400B81}" type="presParOf" srcId="{DF71C652-FAE9-4D1F-AC71-D23C4A0890FE}" destId="{C0514860-22D1-412D-9F3B-D08CBFA5F652}" srcOrd="0" destOrd="0" presId="urn:microsoft.com/office/officeart/2008/layout/HexagonCluster"/>
    <dgm:cxn modelId="{D07323B0-7E74-4921-9D86-320DBF72DC89}" type="presParOf" srcId="{B4F3B50B-2808-4E1C-AE8E-C1D929BB77B8}" destId="{DCCCDFBC-B00C-4EA6-AE70-E3E66DC6E895}" srcOrd="12" destOrd="0" presId="urn:microsoft.com/office/officeart/2008/layout/HexagonCluster"/>
    <dgm:cxn modelId="{51453D3A-9CC2-4B2D-835F-5B4FDB482DDE}" type="presParOf" srcId="{DCCCDFBC-B00C-4EA6-AE70-E3E66DC6E895}" destId="{8A5337AF-5545-40DA-8B8B-A18D83EBEC7D}" srcOrd="0" destOrd="0" presId="urn:microsoft.com/office/officeart/2008/layout/HexagonCluster"/>
    <dgm:cxn modelId="{6F138721-7282-4927-9D7A-0910E84E06AC}" type="presParOf" srcId="{B4F3B50B-2808-4E1C-AE8E-C1D929BB77B8}" destId="{A94C2364-28D5-4885-BBAF-3E2F5658FE2D}" srcOrd="13" destOrd="0" presId="urn:microsoft.com/office/officeart/2008/layout/HexagonCluster"/>
    <dgm:cxn modelId="{5FB08FDE-C921-4AD8-A42C-4258657F4665}" type="presParOf" srcId="{A94C2364-28D5-4885-BBAF-3E2F5658FE2D}" destId="{ED1D2556-C4C5-49A9-B2AA-12E737F7BE0E}" srcOrd="0" destOrd="0" presId="urn:microsoft.com/office/officeart/2008/layout/HexagonCluster"/>
    <dgm:cxn modelId="{D27F55FD-622F-4CFE-BCD7-AB248A9E231B}" type="presParOf" srcId="{B4F3B50B-2808-4E1C-AE8E-C1D929BB77B8}" destId="{A23F5195-2AD2-4A8A-A600-29DEBC8C0AF4}" srcOrd="14" destOrd="0" presId="urn:microsoft.com/office/officeart/2008/layout/HexagonCluster"/>
    <dgm:cxn modelId="{01FA5BAE-DC3B-4633-A406-81EE53444479}" type="presParOf" srcId="{A23F5195-2AD2-4A8A-A600-29DEBC8C0AF4}" destId="{0605AD88-7F3F-49B7-A2EA-4B91FD5D510D}" srcOrd="0" destOrd="0" presId="urn:microsoft.com/office/officeart/2008/layout/HexagonCluster"/>
    <dgm:cxn modelId="{4DA9EB27-A3E7-4138-89C4-E6E3780D837A}" type="presParOf" srcId="{B4F3B50B-2808-4E1C-AE8E-C1D929BB77B8}" destId="{E99865E1-F1AA-4828-956C-3A6A4B4443E9}" srcOrd="15" destOrd="0" presId="urn:microsoft.com/office/officeart/2008/layout/HexagonCluster"/>
    <dgm:cxn modelId="{4C3969A2-F84A-427B-85C1-5A2911912214}" type="presParOf" srcId="{E99865E1-F1AA-4828-956C-3A6A4B4443E9}" destId="{3253AF05-20A6-4336-A5D5-775927162869}" srcOrd="0" destOrd="0" presId="urn:microsoft.com/office/officeart/2008/layout/HexagonCluster"/>
    <dgm:cxn modelId="{08FB16FF-E17E-4343-9F77-A125DA850886}" type="presParOf" srcId="{B4F3B50B-2808-4E1C-AE8E-C1D929BB77B8}" destId="{421E3FE2-7C3F-422D-9DE9-0F2EFFCCFDA2}" srcOrd="16" destOrd="0" presId="urn:microsoft.com/office/officeart/2008/layout/HexagonCluster"/>
    <dgm:cxn modelId="{8FD45670-3EC9-47F0-92D0-8B189E1E2871}" type="presParOf" srcId="{421E3FE2-7C3F-422D-9DE9-0F2EFFCCFDA2}" destId="{0A9A70B9-B8FF-4A46-AD79-93FFD5A39EAD}" srcOrd="0" destOrd="0" presId="urn:microsoft.com/office/officeart/2008/layout/HexagonCluster"/>
    <dgm:cxn modelId="{A58D1F0E-E3D5-4E4C-9DAB-71299ABB77E5}" type="presParOf" srcId="{B4F3B50B-2808-4E1C-AE8E-C1D929BB77B8}" destId="{7A4ABA9D-5404-40E2-979E-5743C7A610E7}" srcOrd="17" destOrd="0" presId="urn:microsoft.com/office/officeart/2008/layout/HexagonCluster"/>
    <dgm:cxn modelId="{D0017E11-5951-4B71-8014-03BF0C8ABC18}" type="presParOf" srcId="{7A4ABA9D-5404-40E2-979E-5743C7A610E7}" destId="{28D68077-30E3-435C-A032-F160B611D8A6}" srcOrd="0" destOrd="0" presId="urn:microsoft.com/office/officeart/2008/layout/HexagonCluster"/>
    <dgm:cxn modelId="{FA583792-15DD-4D70-A623-6ABAE0D6EEA0}" type="presParOf" srcId="{B4F3B50B-2808-4E1C-AE8E-C1D929BB77B8}" destId="{13AF5FE9-3BEC-4892-ACC2-6756054E1853}" srcOrd="18" destOrd="0" presId="urn:microsoft.com/office/officeart/2008/layout/HexagonCluster"/>
    <dgm:cxn modelId="{8390D673-F340-44E4-A636-EE4F7D00020C}" type="presParOf" srcId="{13AF5FE9-3BEC-4892-ACC2-6756054E1853}" destId="{DA027BE8-6F01-45FA-9384-14A7A4DAC47E}" srcOrd="0" destOrd="0" presId="urn:microsoft.com/office/officeart/2008/layout/HexagonCluster"/>
    <dgm:cxn modelId="{2F4435A8-FDD2-4C2D-B94B-602928A7C062}" type="presParOf" srcId="{B4F3B50B-2808-4E1C-AE8E-C1D929BB77B8}" destId="{B9AB0D52-1F86-4D12-8EEF-D36909EEF242}" srcOrd="19" destOrd="0" presId="urn:microsoft.com/office/officeart/2008/layout/HexagonCluster"/>
    <dgm:cxn modelId="{55450D7F-496E-4B6B-BD48-80F277DAC9A6}" type="presParOf" srcId="{B9AB0D52-1F86-4D12-8EEF-D36909EEF242}" destId="{04809B79-86CD-4F39-8A30-848805B53110}" srcOrd="0" destOrd="0" presId="urn:microsoft.com/office/officeart/2008/layout/HexagonCluster"/>
    <dgm:cxn modelId="{C5366D32-F0DC-4AEF-90CC-501D4F33568B}" type="presParOf" srcId="{B4F3B50B-2808-4E1C-AE8E-C1D929BB77B8}" destId="{1DFEF972-E72D-46DD-AAE4-A05B4134888C}" srcOrd="20" destOrd="0" presId="urn:microsoft.com/office/officeart/2008/layout/HexagonCluster"/>
    <dgm:cxn modelId="{CB599F1E-01B0-448D-BA67-A6BE79D5389E}" type="presParOf" srcId="{1DFEF972-E72D-46DD-AAE4-A05B4134888C}" destId="{5CDE6AED-471C-468B-9EED-E19B945FBD75}" srcOrd="0" destOrd="0" presId="urn:microsoft.com/office/officeart/2008/layout/HexagonCluster"/>
    <dgm:cxn modelId="{253598B8-71D0-4987-AF94-E19F24E061A9}" type="presParOf" srcId="{B4F3B50B-2808-4E1C-AE8E-C1D929BB77B8}" destId="{577CC0CC-CB84-4A14-B478-E0911EB94937}" srcOrd="21" destOrd="0" presId="urn:microsoft.com/office/officeart/2008/layout/HexagonCluster"/>
    <dgm:cxn modelId="{3ED5118E-7ECE-465B-9BB4-23B9971A55A8}" type="presParOf" srcId="{577CC0CC-CB84-4A14-B478-E0911EB94937}" destId="{946A575B-5BED-497F-A8B0-C8A981CA1834}" srcOrd="0" destOrd="0" presId="urn:microsoft.com/office/officeart/2008/layout/HexagonCluster"/>
    <dgm:cxn modelId="{740B35C0-2321-4BCB-B3AA-0199100B8EC0}" type="presParOf" srcId="{B4F3B50B-2808-4E1C-AE8E-C1D929BB77B8}" destId="{966BF22F-47D8-4015-A68F-FDAF03D549B2}" srcOrd="22" destOrd="0" presId="urn:microsoft.com/office/officeart/2008/layout/HexagonCluster"/>
    <dgm:cxn modelId="{567064B0-D4E1-4CD3-B371-D8C1248464C8}" type="presParOf" srcId="{966BF22F-47D8-4015-A68F-FDAF03D549B2}" destId="{349E104C-C492-41B9-B0B3-6F32FC50D0F0}" srcOrd="0" destOrd="0" presId="urn:microsoft.com/office/officeart/2008/layout/HexagonCluster"/>
    <dgm:cxn modelId="{5F673B4A-2DBE-40B0-B66E-EDD0E759C79E}" type="presParOf" srcId="{B4F3B50B-2808-4E1C-AE8E-C1D929BB77B8}" destId="{2463B3CA-84E0-41B9-A045-F7E8EB26017A}" srcOrd="23" destOrd="0" presId="urn:microsoft.com/office/officeart/2008/layout/HexagonCluster"/>
    <dgm:cxn modelId="{C9DBA768-B3CA-424E-A75A-9E6F7E5E3EA9}" type="presParOf" srcId="{2463B3CA-84E0-41B9-A045-F7E8EB26017A}" destId="{3823C22F-D551-4B68-A553-DF375E1FC727}" srcOrd="0" destOrd="0" presId="urn:microsoft.com/office/officeart/2008/layout/HexagonCluster"/>
    <dgm:cxn modelId="{EAEB3F27-8130-4D3B-8364-1516907814BC}" type="presParOf" srcId="{B4F3B50B-2808-4E1C-AE8E-C1D929BB77B8}" destId="{84D0BDE2-E529-4530-BC77-240AD91EC1A4}" srcOrd="24" destOrd="0" presId="urn:microsoft.com/office/officeart/2008/layout/HexagonCluster"/>
    <dgm:cxn modelId="{0D7C8E3B-94FB-4F84-B464-AD4F7CB50E7F}" type="presParOf" srcId="{84D0BDE2-E529-4530-BC77-240AD91EC1A4}" destId="{32B82630-ED2F-4C7D-B339-3EE685A7EE24}" srcOrd="0" destOrd="0" presId="urn:microsoft.com/office/officeart/2008/layout/HexagonCluster"/>
    <dgm:cxn modelId="{B8612459-C433-49CC-B362-8F983F3C0AFC}" type="presParOf" srcId="{B4F3B50B-2808-4E1C-AE8E-C1D929BB77B8}" destId="{96E2E165-DEE2-4DA4-B00D-993FDD84B1C6}" srcOrd="25" destOrd="0" presId="urn:microsoft.com/office/officeart/2008/layout/HexagonCluster"/>
    <dgm:cxn modelId="{B96FB981-6EC0-4391-82E2-CFB9B12F8A20}" type="presParOf" srcId="{96E2E165-DEE2-4DA4-B00D-993FDD84B1C6}" destId="{199A7463-7408-484B-B72D-B08B8D219143}" srcOrd="0" destOrd="0" presId="urn:microsoft.com/office/officeart/2008/layout/HexagonCluster"/>
    <dgm:cxn modelId="{8AC82642-32CC-4DC4-BAC3-F848F2FCB9CA}" type="presParOf" srcId="{B4F3B50B-2808-4E1C-AE8E-C1D929BB77B8}" destId="{06D36789-F499-4C92-B4C0-CA7CE83FE963}" srcOrd="26" destOrd="0" presId="urn:microsoft.com/office/officeart/2008/layout/HexagonCluster"/>
    <dgm:cxn modelId="{1ACDDC54-0062-4729-A698-66F9B0423B41}" type="presParOf" srcId="{06D36789-F499-4C92-B4C0-CA7CE83FE963}" destId="{B7B5DA31-8F21-4639-BB58-D18BABE89763}" srcOrd="0" destOrd="0" presId="urn:microsoft.com/office/officeart/2008/layout/HexagonCluster"/>
    <dgm:cxn modelId="{3A705E15-BA25-4DFA-B531-048A8F400581}" type="presParOf" srcId="{B4F3B50B-2808-4E1C-AE8E-C1D929BB77B8}" destId="{BC21B64D-CE8E-44A3-8E18-85888B8BA87F}" srcOrd="27" destOrd="0" presId="urn:microsoft.com/office/officeart/2008/layout/HexagonCluster"/>
    <dgm:cxn modelId="{E6C1F693-3825-40BE-891F-A338F197A643}" type="presParOf" srcId="{BC21B64D-CE8E-44A3-8E18-85888B8BA87F}" destId="{49AEE6E7-2D12-4D68-8C3C-87B06ECBF6D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1FBA9-E5F8-48F2-87C1-E12CB4E86494}">
      <dsp:nvSpPr>
        <dsp:cNvPr id="0" name=""/>
        <dsp:cNvSpPr/>
      </dsp:nvSpPr>
      <dsp:spPr>
        <a:xfrm>
          <a:off x="1402272" y="2388970"/>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Calibri Light" panose="020F0302020204030204"/>
            </a:rPr>
            <a:t> Local &amp; national Strategic development support</a:t>
          </a:r>
        </a:p>
      </dsp:txBody>
      <dsp:txXfrm>
        <a:off x="1654665" y="2605693"/>
        <a:ext cx="1124718" cy="965767"/>
      </dsp:txXfrm>
    </dsp:sp>
    <dsp:sp modelId="{319F326A-1C49-4750-B48C-4B5ADCC0B8DE}">
      <dsp:nvSpPr>
        <dsp:cNvPr id="0" name=""/>
        <dsp:cNvSpPr/>
      </dsp:nvSpPr>
      <dsp:spPr>
        <a:xfrm>
          <a:off x="1438272" y="3010787"/>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D785B-A219-43A7-9A4B-ECB75A320685}">
      <dsp:nvSpPr>
        <dsp:cNvPr id="0" name=""/>
        <dsp:cNvSpPr/>
      </dsp:nvSpPr>
      <dsp:spPr>
        <a:xfrm>
          <a:off x="0" y="1615262"/>
          <a:ext cx="1629504" cy="1399213"/>
        </a:xfrm>
        <a:prstGeom prst="hexagon">
          <a:avLst>
            <a:gd name="adj" fmla="val 25000"/>
            <a:gd name="vf" fmla="val 115470"/>
          </a:avLst>
        </a:prstGeom>
        <a:blipFill dpi="0" rotWithShape="1">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1338" t="4975" r="11338" b="4975"/>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45378-6E99-412A-80A1-DF00A3142FC8}">
      <dsp:nvSpPr>
        <dsp:cNvPr id="0" name=""/>
        <dsp:cNvSpPr/>
      </dsp:nvSpPr>
      <dsp:spPr>
        <a:xfrm>
          <a:off x="1099663" y="2811411"/>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7D5877-5A84-440E-9496-F1CEB8C1FD38}">
      <dsp:nvSpPr>
        <dsp:cNvPr id="0" name=""/>
        <dsp:cNvSpPr/>
      </dsp:nvSpPr>
      <dsp:spPr>
        <a:xfrm>
          <a:off x="2804544" y="1611043"/>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GB" sz="1300" kern="1200" dirty="0"/>
            <a:t>infrastructure services &amp;</a:t>
          </a:r>
          <a:r>
            <a:rPr lang="en-GB" sz="1300" kern="1200" dirty="0">
              <a:latin typeface="Calibri Light" panose="020F0302020204030204"/>
            </a:rPr>
            <a:t> </a:t>
          </a:r>
          <a:r>
            <a:rPr lang="en-GB" sz="1300" kern="1200" dirty="0"/>
            <a:t>secure data collection  </a:t>
          </a:r>
          <a:r>
            <a:rPr lang="en-GB" sz="1300" kern="1200" dirty="0">
              <a:latin typeface="Calibri Light" panose="020F0302020204030204"/>
            </a:rPr>
            <a:t>software</a:t>
          </a:r>
          <a:endParaRPr lang="en-US" sz="1300" kern="1200" dirty="0"/>
        </a:p>
      </dsp:txBody>
      <dsp:txXfrm>
        <a:off x="3056937" y="1827766"/>
        <a:ext cx="1124718" cy="965767"/>
      </dsp:txXfrm>
    </dsp:sp>
    <dsp:sp modelId="{2AE0CC4F-37B7-4A6B-9619-CB5DF4250E37}">
      <dsp:nvSpPr>
        <dsp:cNvPr id="0" name=""/>
        <dsp:cNvSpPr/>
      </dsp:nvSpPr>
      <dsp:spPr>
        <a:xfrm>
          <a:off x="3909391" y="2804819"/>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BBA19-73C7-4877-A137-529FCB1FBF11}">
      <dsp:nvSpPr>
        <dsp:cNvPr id="0" name=""/>
        <dsp:cNvSpPr/>
      </dsp:nvSpPr>
      <dsp:spPr>
        <a:xfrm>
          <a:off x="4205952" y="2385806"/>
          <a:ext cx="1629504" cy="1399213"/>
        </a:xfrm>
        <a:prstGeom prst="hexagon">
          <a:avLst>
            <a:gd name="adj" fmla="val 25000"/>
            <a:gd name="vf" fmla="val 115470"/>
          </a:avLst>
        </a:prstGeom>
        <a:blipFill dpi="0" rotWithShape="1">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6861" t="4975" r="16861" b="4975"/>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16972E-1E50-4C65-8CA6-8CFE100D3C67}">
      <dsp:nvSpPr>
        <dsp:cNvPr id="0" name=""/>
        <dsp:cNvSpPr/>
      </dsp:nvSpPr>
      <dsp:spPr>
        <a:xfrm>
          <a:off x="4245696" y="3008675"/>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DCEF7-1631-4B2D-9955-F93800FBCB52}">
      <dsp:nvSpPr>
        <dsp:cNvPr id="0" name=""/>
        <dsp:cNvSpPr/>
      </dsp:nvSpPr>
      <dsp:spPr>
        <a:xfrm>
          <a:off x="1402272" y="842082"/>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Calibri Light" panose="020F0302020204030204"/>
            </a:rPr>
            <a:t> Support for Implementation, project &amp; change management</a:t>
          </a:r>
        </a:p>
      </dsp:txBody>
      <dsp:txXfrm>
        <a:off x="1654665" y="1058805"/>
        <a:ext cx="1124718" cy="965767"/>
      </dsp:txXfrm>
    </dsp:sp>
    <dsp:sp modelId="{AE2F5D83-C5E8-42BB-A322-5554088A0E11}">
      <dsp:nvSpPr>
        <dsp:cNvPr id="0" name=""/>
        <dsp:cNvSpPr/>
      </dsp:nvSpPr>
      <dsp:spPr>
        <a:xfrm>
          <a:off x="2516369" y="880356"/>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3516A-5438-4A01-A67C-7E4E27ACCFB7}">
      <dsp:nvSpPr>
        <dsp:cNvPr id="0" name=""/>
        <dsp:cNvSpPr/>
      </dsp:nvSpPr>
      <dsp:spPr>
        <a:xfrm>
          <a:off x="2804544" y="61763"/>
          <a:ext cx="1629504" cy="1403999"/>
        </a:xfrm>
        <a:prstGeom prst="hexagon">
          <a:avLst>
            <a:gd name="adj" fmla="val 25000"/>
            <a:gd name="vf" fmla="val 115470"/>
          </a:avLst>
        </a:prstGeom>
        <a:blipFill dpi="0" rotWithShape="1">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1338" t="5128" r="11338" b="5128"/>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14860-22D1-412D-9F3B-D08CBFA5F652}">
      <dsp:nvSpPr>
        <dsp:cNvPr id="0" name=""/>
        <dsp:cNvSpPr/>
      </dsp:nvSpPr>
      <dsp:spPr>
        <a:xfrm>
          <a:off x="2845614" y="683860"/>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5337AF-5545-40DA-8B8B-A18D83EBEC7D}">
      <dsp:nvSpPr>
        <dsp:cNvPr id="0" name=""/>
        <dsp:cNvSpPr/>
      </dsp:nvSpPr>
      <dsp:spPr>
        <a:xfrm>
          <a:off x="4205952" y="838918"/>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Local Health and Care Record programme </a:t>
          </a:r>
          <a:r>
            <a:rPr lang="en-GB" sz="1200" kern="1200" dirty="0">
              <a:latin typeface="Calibri Light" panose="020F0302020204030204"/>
            </a:rPr>
            <a:t>support </a:t>
          </a:r>
          <a:r>
            <a:rPr lang="en-GB" sz="1200" kern="1200" dirty="0"/>
            <a:t>(LHCR)</a:t>
          </a:r>
        </a:p>
      </dsp:txBody>
      <dsp:txXfrm>
        <a:off x="4458345" y="1055641"/>
        <a:ext cx="1124718" cy="965767"/>
      </dsp:txXfrm>
    </dsp:sp>
    <dsp:sp modelId="{ED1D2556-C4C5-49A9-B2AA-12E737F7BE0E}">
      <dsp:nvSpPr>
        <dsp:cNvPr id="0" name=""/>
        <dsp:cNvSpPr/>
      </dsp:nvSpPr>
      <dsp:spPr>
        <a:xfrm>
          <a:off x="5598554" y="1459150"/>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05AD88-7F3F-49B7-A2EA-4B91FD5D510D}">
      <dsp:nvSpPr>
        <dsp:cNvPr id="0" name=""/>
        <dsp:cNvSpPr/>
      </dsp:nvSpPr>
      <dsp:spPr>
        <a:xfrm>
          <a:off x="5608224" y="1625811"/>
          <a:ext cx="1629504" cy="1399213"/>
        </a:xfrm>
        <a:prstGeom prst="hexagon">
          <a:avLst>
            <a:gd name="adj" fmla="val 25000"/>
            <a:gd name="vf" fmla="val 115470"/>
          </a:avLst>
        </a:prstGeom>
        <a:blipFill dpi="0" rotWithShape="1">
          <a:blip xmlns:r="http://schemas.openxmlformats.org/officeDocument/2006/relationships" r:embed="rId7">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1338" t="4975" r="11338" b="4975"/>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53AF05-20A6-4336-A5D5-775927162869}">
      <dsp:nvSpPr>
        <dsp:cNvPr id="0" name=""/>
        <dsp:cNvSpPr/>
      </dsp:nvSpPr>
      <dsp:spPr>
        <a:xfrm>
          <a:off x="5954710" y="1667224"/>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A70B9-B8FF-4A46-AD79-93FFD5A39EAD}">
      <dsp:nvSpPr>
        <dsp:cNvPr id="0" name=""/>
        <dsp:cNvSpPr/>
      </dsp:nvSpPr>
      <dsp:spPr>
        <a:xfrm>
          <a:off x="5608224" y="78923"/>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Shared health and care record</a:t>
          </a:r>
          <a:r>
            <a:rPr lang="en-GB" sz="1200" kern="1200" dirty="0">
              <a:latin typeface="Calibri Light" panose="020F0302020204030204"/>
            </a:rPr>
            <a:t> provision (ShCR)</a:t>
          </a:r>
          <a:endParaRPr lang="en-GB" sz="1200" kern="1200" dirty="0"/>
        </a:p>
      </dsp:txBody>
      <dsp:txXfrm>
        <a:off x="5860617" y="295646"/>
        <a:ext cx="1124718" cy="965767"/>
      </dsp:txXfrm>
    </dsp:sp>
    <dsp:sp modelId="{28D68077-30E3-435C-A032-F160B611D8A6}">
      <dsp:nvSpPr>
        <dsp:cNvPr id="0" name=""/>
        <dsp:cNvSpPr/>
      </dsp:nvSpPr>
      <dsp:spPr>
        <a:xfrm>
          <a:off x="7021047" y="700477"/>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27BE8-6F01-45FA-9384-14A7A4DAC47E}">
      <dsp:nvSpPr>
        <dsp:cNvPr id="0" name=""/>
        <dsp:cNvSpPr/>
      </dsp:nvSpPr>
      <dsp:spPr>
        <a:xfrm>
          <a:off x="7010495" y="859487"/>
          <a:ext cx="1629504" cy="1399213"/>
        </a:xfrm>
        <a:prstGeom prst="hexagon">
          <a:avLst>
            <a:gd name="adj" fmla="val 25000"/>
            <a:gd name="vf" fmla="val 115470"/>
          </a:avLst>
        </a:prstGeom>
        <a:blipFill dpi="0" rotWithShape="1">
          <a:blip xmlns:r="http://schemas.openxmlformats.org/officeDocument/2006/relationships" r:embed="rId9">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1338" t="4975" r="11338" b="4975"/>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809B79-86CD-4F39-8A30-848805B53110}">
      <dsp:nvSpPr>
        <dsp:cNvPr id="0" name=""/>
        <dsp:cNvSpPr/>
      </dsp:nvSpPr>
      <dsp:spPr>
        <a:xfrm>
          <a:off x="7355580" y="907229"/>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E6AED-471C-468B-9EED-E19B945FBD75}">
      <dsp:nvSpPr>
        <dsp:cNvPr id="0" name=""/>
        <dsp:cNvSpPr/>
      </dsp:nvSpPr>
      <dsp:spPr>
        <a:xfrm>
          <a:off x="7010495" y="2403738"/>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Open APIs</a:t>
          </a:r>
          <a:r>
            <a:rPr lang="en-GB" sz="1200" kern="1200" dirty="0">
              <a:latin typeface="Calibri Light" panose="020F0302020204030204"/>
            </a:rPr>
            <a:t> supporting CareConnect, </a:t>
          </a:r>
          <a:br>
            <a:rPr lang="en-GB" sz="1200" kern="1200" dirty="0">
              <a:latin typeface="Calibri Light" panose="020F0302020204030204"/>
            </a:rPr>
          </a:br>
          <a:r>
            <a:rPr lang="en-GB" sz="1200" kern="1200" dirty="0">
              <a:latin typeface="Calibri Light" panose="020F0302020204030204"/>
            </a:rPr>
            <a:t>FHIR</a:t>
          </a:r>
          <a:r>
            <a:rPr lang="en-GB" sz="1200" kern="1200" dirty="0"/>
            <a:t>, RESTful interfaces </a:t>
          </a:r>
          <a:r>
            <a:rPr lang="en-GB" sz="1200" kern="1200" dirty="0">
              <a:latin typeface="Calibri Light" panose="020F0302020204030204"/>
            </a:rPr>
            <a:t>&amp;</a:t>
          </a:r>
          <a:r>
            <a:rPr lang="en-GB" sz="1200" kern="1200" dirty="0"/>
            <a:t> OAuth profiles</a:t>
          </a:r>
          <a:endParaRPr lang="en-GB" sz="1200" kern="1200" dirty="0">
            <a:latin typeface="Calibri Light" panose="020F0302020204030204"/>
          </a:endParaRPr>
        </a:p>
      </dsp:txBody>
      <dsp:txXfrm>
        <a:off x="7262888" y="2620461"/>
        <a:ext cx="1124718" cy="965767"/>
      </dsp:txXfrm>
    </dsp:sp>
    <dsp:sp modelId="{946A575B-5BED-497F-A8B0-C8A981CA1834}">
      <dsp:nvSpPr>
        <dsp:cNvPr id="0" name=""/>
        <dsp:cNvSpPr/>
      </dsp:nvSpPr>
      <dsp:spPr>
        <a:xfrm>
          <a:off x="7336403" y="3598973"/>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9E104C-C492-41B9-B0B3-6F32FC50D0F0}">
      <dsp:nvSpPr>
        <dsp:cNvPr id="0" name=""/>
        <dsp:cNvSpPr/>
      </dsp:nvSpPr>
      <dsp:spPr>
        <a:xfrm>
          <a:off x="5608224" y="3170062"/>
          <a:ext cx="1629504" cy="1399213"/>
        </a:xfrm>
        <a:prstGeom prst="hexagon">
          <a:avLst>
            <a:gd name="adj" fmla="val 25000"/>
            <a:gd name="vf" fmla="val 115470"/>
          </a:avLst>
        </a:prstGeom>
        <a:blipFill dpi="0" rotWithShape="1">
          <a:blip xmlns:r="http://schemas.openxmlformats.org/officeDocument/2006/relationships" r:embed="rId1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1338" t="4975" r="11338" b="4975"/>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23C22F-D551-4B68-A553-DF375E1FC727}">
      <dsp:nvSpPr>
        <dsp:cNvPr id="0" name=""/>
        <dsp:cNvSpPr/>
      </dsp:nvSpPr>
      <dsp:spPr>
        <a:xfrm>
          <a:off x="6983301" y="3789499"/>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B82630-ED2F-4C7D-B339-3EE685A7EE24}">
      <dsp:nvSpPr>
        <dsp:cNvPr id="0" name=""/>
        <dsp:cNvSpPr/>
      </dsp:nvSpPr>
      <dsp:spPr>
        <a:xfrm>
          <a:off x="2802816" y="3161096"/>
          <a:ext cx="1629504" cy="1399213"/>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De-id </a:t>
          </a:r>
          <a:r>
            <a:rPr lang="en-GB" sz="1200" kern="1200" dirty="0">
              <a:latin typeface="Calibri Light" panose="020F0302020204030204"/>
            </a:rPr>
            <a:t>&amp; Re-id services &amp; Secondary use data</a:t>
          </a:r>
          <a:endParaRPr lang="en-GB" sz="1200" kern="1200" dirty="0"/>
        </a:p>
      </dsp:txBody>
      <dsp:txXfrm>
        <a:off x="3055209" y="3377819"/>
        <a:ext cx="1124718" cy="965767"/>
      </dsp:txXfrm>
    </dsp:sp>
    <dsp:sp modelId="{199A7463-7408-484B-B72D-B08B8D219143}">
      <dsp:nvSpPr>
        <dsp:cNvPr id="0" name=""/>
        <dsp:cNvSpPr/>
      </dsp:nvSpPr>
      <dsp:spPr>
        <a:xfrm>
          <a:off x="2849472" y="3781328"/>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B5DA31-8F21-4639-BB58-D18BABE89763}">
      <dsp:nvSpPr>
        <dsp:cNvPr id="0" name=""/>
        <dsp:cNvSpPr/>
      </dsp:nvSpPr>
      <dsp:spPr>
        <a:xfrm>
          <a:off x="1401408" y="3939023"/>
          <a:ext cx="1629504" cy="1399213"/>
        </a:xfrm>
        <a:prstGeom prst="hexagon">
          <a:avLst>
            <a:gd name="adj" fmla="val 25000"/>
            <a:gd name="vf" fmla="val 115470"/>
          </a:avLst>
        </a:prstGeom>
        <a:blipFill dpi="0" rotWithShape="1">
          <a:blip xmlns:r="http://schemas.openxmlformats.org/officeDocument/2006/relationships" r:embed="rId1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5815" t="11407" r="5815" b="11407"/>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AEE6E7-2D12-4D68-8C3C-87B06ECBF6D8}">
      <dsp:nvSpPr>
        <dsp:cNvPr id="0" name=""/>
        <dsp:cNvSpPr/>
      </dsp:nvSpPr>
      <dsp:spPr>
        <a:xfrm>
          <a:off x="2509920" y="3991788"/>
          <a:ext cx="190080" cy="16402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17/05/2021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17/05/2021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a:t>
            </a:fld>
            <a:endParaRPr lang="en-GB"/>
          </a:p>
        </p:txBody>
      </p:sp>
    </p:spTree>
    <p:extLst>
      <p:ext uri="{BB962C8B-B14F-4D97-AF65-F5344CB8AC3E}">
        <p14:creationId xmlns:p14="http://schemas.microsoft.com/office/powerpoint/2010/main" val="354958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145923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388153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12</a:t>
            </a:fld>
            <a:endParaRPr lang="en-GB"/>
          </a:p>
        </p:txBody>
      </p:sp>
    </p:spTree>
    <p:extLst>
      <p:ext uri="{BB962C8B-B14F-4D97-AF65-F5344CB8AC3E}">
        <p14:creationId xmlns:p14="http://schemas.microsoft.com/office/powerpoint/2010/main" val="319516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13</a:t>
            </a:fld>
            <a:endParaRPr lang="en-GB"/>
          </a:p>
        </p:txBody>
      </p:sp>
    </p:spTree>
    <p:extLst>
      <p:ext uri="{BB962C8B-B14F-4D97-AF65-F5344CB8AC3E}">
        <p14:creationId xmlns:p14="http://schemas.microsoft.com/office/powerpoint/2010/main" val="66597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12480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3</a:t>
            </a:fld>
            <a:endParaRPr lang="en-GB"/>
          </a:p>
        </p:txBody>
      </p:sp>
    </p:spTree>
    <p:extLst>
      <p:ext uri="{BB962C8B-B14F-4D97-AF65-F5344CB8AC3E}">
        <p14:creationId xmlns:p14="http://schemas.microsoft.com/office/powerpoint/2010/main" val="24818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a:p>
        </p:txBody>
      </p:sp>
    </p:spTree>
    <p:extLst>
      <p:ext uri="{BB962C8B-B14F-4D97-AF65-F5344CB8AC3E}">
        <p14:creationId xmlns:p14="http://schemas.microsoft.com/office/powerpoint/2010/main" val="72253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333820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289638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79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93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9</a:t>
            </a:fld>
            <a:endParaRPr lang="en-GB"/>
          </a:p>
        </p:txBody>
      </p:sp>
    </p:spTree>
    <p:extLst>
      <p:ext uri="{BB962C8B-B14F-4D97-AF65-F5344CB8AC3E}">
        <p14:creationId xmlns:p14="http://schemas.microsoft.com/office/powerpoint/2010/main" val="2922896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p:cNvSpPr>
            <a:spLocks noGrp="1"/>
          </p:cNvSpPr>
          <p:nvPr>
            <p:ph type="ftr" sz="quarter" idx="3"/>
          </p:nvPr>
        </p:nvSpPr>
        <p:spPr>
          <a:xfrm>
            <a:off x="555212" y="640117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
        <p:nvSpPr>
          <p:cNvPr id="8" name="TextBox 7"/>
          <p:cNvSpPr txBox="1"/>
          <p:nvPr userDrawn="1"/>
        </p:nvSpPr>
        <p:spPr>
          <a:xfrm>
            <a:off x="155850" y="6440268"/>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24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extLst>
      <p:ext uri="{BB962C8B-B14F-4D97-AF65-F5344CB8AC3E}">
        <p14:creationId xmlns:p14="http://schemas.microsoft.com/office/powerpoint/2010/main" val="3458171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225629"/>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ngland.nhs.uk/hss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hssf.enquires@nhs.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ssf.enquiries@nhs.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dean.davidson3@nhs.net" TargetMode="External"/><Relationship Id="rId4" Type="http://schemas.openxmlformats.org/officeDocument/2006/relationships/hyperlink" Target="https://www.england.nhs.uk/hss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england.phmSupport@nhs.ne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ssf.enquiries@nh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england.nhs.uk/hssf"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534187" y="1892541"/>
            <a:ext cx="8075625" cy="1126537"/>
          </a:xfrm>
        </p:spPr>
        <p:txBody>
          <a:bodyPr/>
          <a:lstStyle/>
          <a:p>
            <a:pPr algn="ctr"/>
            <a:r>
              <a:rPr lang="en-GB" sz="4400" b="1" dirty="0"/>
              <a:t>HSSF – </a:t>
            </a:r>
            <a:r>
              <a:rPr lang="en-GB" sz="4400" b="1" dirty="0" err="1"/>
              <a:t>NYHDiF</a:t>
            </a:r>
            <a:r>
              <a:rPr lang="en-GB" sz="4400" b="1" dirty="0"/>
              <a:t> Update</a:t>
            </a:r>
            <a:br>
              <a:rPr lang="en-GB" sz="4400" b="1" dirty="0"/>
            </a:br>
            <a:br>
              <a:rPr lang="en-GB" sz="4400" b="1" dirty="0"/>
            </a:br>
            <a:r>
              <a:rPr lang="en-GB" sz="3000" b="1" dirty="0">
                <a:hlinkClick r:id="rId3"/>
              </a:rPr>
              <a:t>www.england.nhs.uk/hssf/</a:t>
            </a:r>
            <a:endParaRPr lang="en-GB" sz="3000" b="1" dirty="0"/>
          </a:p>
        </p:txBody>
      </p:sp>
      <p:sp>
        <p:nvSpPr>
          <p:cNvPr id="3" name="TextBox 2">
            <a:extLst>
              <a:ext uri="{FF2B5EF4-FFF2-40B4-BE49-F238E27FC236}">
                <a16:creationId xmlns:a16="http://schemas.microsoft.com/office/drawing/2014/main" id="{08012A45-BF24-4F9A-8BE5-407031905F76}"/>
              </a:ext>
            </a:extLst>
          </p:cNvPr>
          <p:cNvSpPr txBox="1"/>
          <p:nvPr/>
        </p:nvSpPr>
        <p:spPr>
          <a:xfrm>
            <a:off x="4329404" y="4895165"/>
            <a:ext cx="4553339" cy="923330"/>
          </a:xfrm>
          <a:prstGeom prst="rect">
            <a:avLst/>
          </a:prstGeom>
          <a:noFill/>
        </p:spPr>
        <p:txBody>
          <a:bodyPr wrap="square" rtlCol="0">
            <a:spAutoFit/>
          </a:bodyPr>
          <a:lstStyle/>
          <a:p>
            <a:pPr algn="r"/>
            <a:r>
              <a:rPr lang="en-GB" dirty="0">
                <a:solidFill>
                  <a:srgbClr val="005EB8"/>
                </a:solidFill>
                <a:latin typeface="Arial" panose="020B0604020202020204" pitchFamily="34" charset="0"/>
                <a:ea typeface="+mj-ea"/>
                <a:cs typeface="Arial" panose="020B0604020202020204" pitchFamily="34" charset="0"/>
              </a:rPr>
              <a:t>Dean Davidson</a:t>
            </a:r>
          </a:p>
          <a:p>
            <a:pPr algn="r"/>
            <a:r>
              <a:rPr lang="en-GB" dirty="0">
                <a:solidFill>
                  <a:srgbClr val="005EB8"/>
                </a:solidFill>
                <a:latin typeface="Arial" panose="020B0604020202020204" pitchFamily="34" charset="0"/>
                <a:ea typeface="+mj-ea"/>
                <a:cs typeface="Arial" panose="020B0604020202020204" pitchFamily="34" charset="0"/>
              </a:rPr>
              <a:t>Digital Transformation &amp; Informatics Lead</a:t>
            </a:r>
          </a:p>
          <a:p>
            <a:pPr algn="r"/>
            <a:r>
              <a:rPr lang="en-GB" dirty="0">
                <a:solidFill>
                  <a:srgbClr val="005EB8"/>
                </a:solidFill>
                <a:latin typeface="Arial" panose="020B0604020202020204" pitchFamily="34" charset="0"/>
                <a:ea typeface="+mj-ea"/>
                <a:cs typeface="Arial" panose="020B0604020202020204" pitchFamily="34" charset="0"/>
              </a:rPr>
              <a:t>May 2021</a:t>
            </a:r>
          </a:p>
        </p:txBody>
      </p:sp>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keyboard&#10;&#10;Description generated with very high confidence">
            <a:extLst>
              <a:ext uri="{FF2B5EF4-FFF2-40B4-BE49-F238E27FC236}">
                <a16:creationId xmlns:a16="http://schemas.microsoft.com/office/drawing/2014/main" id="{09F957B6-E02D-473F-8F5D-CE453F9C5002}"/>
              </a:ext>
            </a:extLst>
          </p:cNvPr>
          <p:cNvPicPr>
            <a:picLocks noChangeAspect="1"/>
          </p:cNvPicPr>
          <p:nvPr/>
        </p:nvPicPr>
        <p:blipFill>
          <a:blip r:embed="rId3"/>
          <a:stretch>
            <a:fillRect/>
          </a:stretch>
        </p:blipFill>
        <p:spPr>
          <a:xfrm>
            <a:off x="5157078" y="4057621"/>
            <a:ext cx="3987714" cy="2808000"/>
          </a:xfrm>
          <a:prstGeom prst="rect">
            <a:avLst/>
          </a:prstGeom>
        </p:spPr>
      </p:pic>
      <p:sp>
        <p:nvSpPr>
          <p:cNvPr id="10" name="Title 9">
            <a:extLst>
              <a:ext uri="{FF2B5EF4-FFF2-40B4-BE49-F238E27FC236}">
                <a16:creationId xmlns:a16="http://schemas.microsoft.com/office/drawing/2014/main" id="{0396E8F0-E3A7-48AB-A602-F364E9014CAD}"/>
              </a:ext>
            </a:extLst>
          </p:cNvPr>
          <p:cNvSpPr>
            <a:spLocks noGrp="1"/>
          </p:cNvSpPr>
          <p:nvPr>
            <p:ph type="title"/>
          </p:nvPr>
        </p:nvSpPr>
        <p:spPr>
          <a:xfrm>
            <a:off x="432847" y="271706"/>
            <a:ext cx="7862197" cy="611649"/>
          </a:xfrm>
        </p:spPr>
        <p:txBody>
          <a:bodyPr/>
          <a:lstStyle/>
          <a:p>
            <a:r>
              <a:rPr lang="en-GB" b="1" dirty="0"/>
              <a:t>HSSF Webinar Series</a:t>
            </a:r>
          </a:p>
        </p:txBody>
      </p:sp>
      <p:sp>
        <p:nvSpPr>
          <p:cNvPr id="4" name="Footer Placeholder 3"/>
          <p:cNvSpPr>
            <a:spLocks noGrp="1"/>
          </p:cNvSpPr>
          <p:nvPr>
            <p:ph type="ftr" sz="quarter" idx="3"/>
          </p:nvPr>
        </p:nvSpPr>
        <p:spPr>
          <a:xfrm>
            <a:off x="555212" y="6401171"/>
            <a:ext cx="5723164" cy="365125"/>
          </a:xfrm>
        </p:spPr>
        <p:txBody>
          <a:bodyPr/>
          <a:lstStyle/>
          <a:p>
            <a:r>
              <a:rPr lang="en-GB" dirty="0"/>
              <a:t>Health System Support Framework (HSSF) Update</a:t>
            </a:r>
            <a:endParaRPr lang="en-US" dirty="0"/>
          </a:p>
        </p:txBody>
      </p:sp>
      <p:sp>
        <p:nvSpPr>
          <p:cNvPr id="12" name="TextBox 11">
            <a:extLst>
              <a:ext uri="{FF2B5EF4-FFF2-40B4-BE49-F238E27FC236}">
                <a16:creationId xmlns:a16="http://schemas.microsoft.com/office/drawing/2014/main" id="{662960CF-B40B-4719-9B1A-606D5C008591}"/>
              </a:ext>
            </a:extLst>
          </p:cNvPr>
          <p:cNvSpPr txBox="1"/>
          <p:nvPr/>
        </p:nvSpPr>
        <p:spPr>
          <a:xfrm>
            <a:off x="424147" y="1129145"/>
            <a:ext cx="8720645" cy="5539978"/>
          </a:xfrm>
          <a:prstGeom prst="rect">
            <a:avLst/>
          </a:prstGeom>
          <a:noFill/>
        </p:spPr>
        <p:txBody>
          <a:bodyPr wrap="square" rtlCol="0">
            <a:spAutoFit/>
          </a:bodyPr>
          <a:lstStyle/>
          <a:p>
            <a:r>
              <a:rPr lang="en-GB" sz="2000" dirty="0"/>
              <a:t>Webinars areas:</a:t>
            </a:r>
          </a:p>
          <a:p>
            <a:pPr marL="800100" lvl="1" indent="-342900">
              <a:buFont typeface="Arial" panose="020B0604020202020204" pitchFamily="34" charset="0"/>
              <a:buChar char="•"/>
            </a:pPr>
            <a:r>
              <a:rPr lang="en-GB" sz="2000" dirty="0"/>
              <a:t>HSSF &amp; NHSX Standards Framework – 3</a:t>
            </a:r>
            <a:r>
              <a:rPr lang="en-GB" sz="2000" baseline="30000" dirty="0"/>
              <a:t>rd</a:t>
            </a:r>
            <a:r>
              <a:rPr lang="en-GB" sz="2000" dirty="0"/>
              <a:t>  Feb 2020 (recorded)</a:t>
            </a:r>
          </a:p>
          <a:p>
            <a:pPr marL="800100" lvl="1" indent="-342900">
              <a:buFont typeface="Arial" panose="020B0604020202020204" pitchFamily="34" charset="0"/>
              <a:buChar char="•"/>
            </a:pPr>
            <a:r>
              <a:rPr lang="en-GB" sz="2000" dirty="0"/>
              <a:t>Mental Health EPR solutions: What good looks like </a:t>
            </a:r>
            <a:r>
              <a:rPr lang="en-GB" sz="2000"/>
              <a:t>– 27</a:t>
            </a:r>
            <a:r>
              <a:rPr lang="en-GB" sz="2000" baseline="30000"/>
              <a:t>th</a:t>
            </a:r>
            <a:r>
              <a:rPr lang="en-GB" sz="2000"/>
              <a:t> Feb </a:t>
            </a:r>
            <a:r>
              <a:rPr lang="en-GB" sz="2000" dirty="0"/>
              <a:t>(recorded)</a:t>
            </a:r>
          </a:p>
          <a:p>
            <a:pPr marL="800100" lvl="1" indent="-342900">
              <a:buFont typeface="Arial" panose="020B0604020202020204" pitchFamily="34" charset="0"/>
              <a:buChar char="•"/>
            </a:pPr>
            <a:r>
              <a:rPr lang="en-GB" sz="2000" dirty="0"/>
              <a:t>SMOMED Clinical Terminology – 1</a:t>
            </a:r>
            <a:r>
              <a:rPr lang="en-GB" sz="2000" baseline="30000" dirty="0"/>
              <a:t>st</a:t>
            </a:r>
            <a:r>
              <a:rPr lang="en-GB" sz="2000" dirty="0"/>
              <a:t> Jul (recorded)</a:t>
            </a:r>
          </a:p>
          <a:p>
            <a:pPr marL="800100" lvl="1" indent="-342900">
              <a:buFont typeface="Arial" panose="020B0604020202020204" pitchFamily="34" charset="0"/>
              <a:buChar char="•"/>
            </a:pPr>
            <a:r>
              <a:rPr lang="en-GB" sz="2000" dirty="0"/>
              <a:t>Shared Care Records – 24</a:t>
            </a:r>
            <a:r>
              <a:rPr lang="en-GB" sz="2000" baseline="30000" dirty="0"/>
              <a:t>th</a:t>
            </a:r>
            <a:r>
              <a:rPr lang="en-GB" sz="2000" dirty="0"/>
              <a:t> Aug (recorded)</a:t>
            </a:r>
          </a:p>
          <a:p>
            <a:pPr marL="800100" lvl="1" indent="-342900">
              <a:buFont typeface="Arial" panose="020B0604020202020204" pitchFamily="34" charset="0"/>
              <a:buChar char="•"/>
            </a:pPr>
            <a:r>
              <a:rPr lang="en-GB" sz="2000" dirty="0"/>
              <a:t>Internet First Policy &amp; API approach – 9</a:t>
            </a:r>
            <a:r>
              <a:rPr lang="en-GB" sz="2000" baseline="30000" dirty="0"/>
              <a:t>th</a:t>
            </a:r>
            <a:r>
              <a:rPr lang="en-GB" sz="2000" dirty="0"/>
              <a:t> Sept (recorded)</a:t>
            </a:r>
          </a:p>
          <a:p>
            <a:pPr marL="800100" lvl="1" indent="-342900">
              <a:buFont typeface="Arial" panose="020B0604020202020204" pitchFamily="34" charset="0"/>
              <a:buChar char="•"/>
            </a:pPr>
            <a:r>
              <a:rPr lang="en-GB" sz="2000" dirty="0"/>
              <a:t>NHS Login accreditation &amp; NHS App access – 7</a:t>
            </a:r>
            <a:r>
              <a:rPr lang="en-GB" sz="2000" baseline="30000" dirty="0"/>
              <a:t>th</a:t>
            </a:r>
            <a:r>
              <a:rPr lang="en-GB" sz="2000" dirty="0"/>
              <a:t> Oct </a:t>
            </a:r>
          </a:p>
          <a:p>
            <a:pPr marL="800100" lvl="1" indent="-342900">
              <a:buFont typeface="Arial" panose="020B0604020202020204" pitchFamily="34" charset="0"/>
              <a:buChar char="•"/>
            </a:pPr>
            <a:r>
              <a:rPr lang="en-GB" sz="2000" dirty="0"/>
              <a:t>Digital Continuing Healthcare – 25</a:t>
            </a:r>
            <a:r>
              <a:rPr lang="en-GB" sz="2000" baseline="30000" dirty="0"/>
              <a:t>th</a:t>
            </a:r>
            <a:r>
              <a:rPr lang="en-GB" sz="2000" dirty="0"/>
              <a:t> May 2021</a:t>
            </a:r>
          </a:p>
          <a:p>
            <a:pPr marL="800100" lvl="1" indent="-342900">
              <a:buFont typeface="Arial" panose="020B0604020202020204" pitchFamily="34" charset="0"/>
              <a:buChar char="•"/>
            </a:pPr>
            <a:r>
              <a:rPr lang="en-GB" sz="2000" dirty="0"/>
              <a:t>Information Governance &amp; Access Controls </a:t>
            </a:r>
          </a:p>
          <a:p>
            <a:pPr marL="800100" lvl="1" indent="-342900">
              <a:buFont typeface="Arial" panose="020B0604020202020204" pitchFamily="34" charset="0"/>
              <a:buChar char="•"/>
            </a:pPr>
            <a:r>
              <a:rPr lang="en-GB" sz="2000" dirty="0"/>
              <a:t>Artificial Intelligence Buyers Guide</a:t>
            </a:r>
          </a:p>
          <a:p>
            <a:pPr marL="800100" lvl="1" indent="-342900">
              <a:buFont typeface="Arial" panose="020B0604020202020204" pitchFamily="34" charset="0"/>
              <a:buChar char="•"/>
            </a:pPr>
            <a:r>
              <a:rPr lang="en-GB" sz="2000" dirty="0"/>
              <a:t>Digital &amp; Technology Standards</a:t>
            </a:r>
          </a:p>
          <a:p>
            <a:pPr marL="800100" lvl="1" indent="-342900">
              <a:buFont typeface="Arial" panose="020B0604020202020204" pitchFamily="34" charset="0"/>
              <a:buChar char="•"/>
            </a:pPr>
            <a:r>
              <a:rPr lang="en-GB" sz="2000" dirty="0"/>
              <a:t>Workforce Development &amp; the NHS People Plan </a:t>
            </a:r>
          </a:p>
          <a:p>
            <a:pPr marL="800100" lvl="1" indent="-342900">
              <a:buFont typeface="Arial" panose="020B0604020202020204" pitchFamily="34" charset="0"/>
              <a:buChar char="•"/>
            </a:pPr>
            <a:r>
              <a:rPr lang="en-GB" sz="2000" dirty="0"/>
              <a:t>Medical Devices Regulation accreditation</a:t>
            </a:r>
          </a:p>
          <a:p>
            <a:pPr marL="800100" lvl="1" indent="-342900">
              <a:buFont typeface="Arial" panose="020B0604020202020204" pitchFamily="34" charset="0"/>
              <a:buChar char="•"/>
            </a:pPr>
            <a:r>
              <a:rPr lang="en-GB" sz="2000" dirty="0"/>
              <a:t>A practical guide to procurement (using HSSF)</a:t>
            </a:r>
          </a:p>
          <a:p>
            <a:pPr marL="800100" lvl="1" indent="-342900">
              <a:buFont typeface="Arial" panose="020B0604020202020204" pitchFamily="34" charset="0"/>
              <a:buChar char="•"/>
            </a:pPr>
            <a:r>
              <a:rPr lang="en-GB" sz="2000" dirty="0"/>
              <a:t>Further competition process and call-off rules</a:t>
            </a:r>
          </a:p>
          <a:p>
            <a:pPr marL="0" lvl="1"/>
            <a:r>
              <a:rPr lang="en-GB" dirty="0"/>
              <a:t>If you would like to register your interest please email:</a:t>
            </a:r>
          </a:p>
          <a:p>
            <a:pPr marL="0" lvl="1"/>
            <a:r>
              <a:rPr lang="en-GB" dirty="0">
                <a:hlinkClick r:id="rId4"/>
              </a:rPr>
              <a:t>hssf.enquires@nhs.net</a:t>
            </a:r>
            <a:r>
              <a:rPr lang="en-GB" dirty="0"/>
              <a:t> </a:t>
            </a:r>
          </a:p>
          <a:p>
            <a:pPr marL="0" lvl="1"/>
            <a:endParaRPr lang="en-GB" dirty="0"/>
          </a:p>
        </p:txBody>
      </p:sp>
    </p:spTree>
    <p:extLst>
      <p:ext uri="{BB962C8B-B14F-4D97-AF65-F5344CB8AC3E}">
        <p14:creationId xmlns:p14="http://schemas.microsoft.com/office/powerpoint/2010/main" val="321801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pic>
        <p:nvPicPr>
          <p:cNvPr id="9" name="Picture 8">
            <a:extLst>
              <a:ext uri="{FF2B5EF4-FFF2-40B4-BE49-F238E27FC236}">
                <a16:creationId xmlns:a16="http://schemas.microsoft.com/office/drawing/2014/main" id="{B90FF520-E707-4EEE-8C62-DF35725E8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73" y="820800"/>
            <a:ext cx="6495927" cy="5580000"/>
          </a:xfrm>
          <a:prstGeom prst="rect">
            <a:avLst/>
          </a:prstGeom>
        </p:spPr>
      </p:pic>
    </p:spTree>
    <p:extLst>
      <p:ext uri="{BB962C8B-B14F-4D97-AF65-F5344CB8AC3E}">
        <p14:creationId xmlns:p14="http://schemas.microsoft.com/office/powerpoint/2010/main" val="402753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16585" y="975987"/>
            <a:ext cx="8424019" cy="5580405"/>
          </a:xfrm>
        </p:spPr>
        <p:txBody>
          <a:bodyPr/>
          <a:lstStyle/>
          <a:p>
            <a:pPr marL="0" indent="0">
              <a:buNone/>
            </a:pPr>
            <a:r>
              <a:rPr lang="en-GB" sz="2400" dirty="0"/>
              <a:t>For more information about the Framework, access to guidance documents, the catalogue of suppliers etc. or for general enquiries please email:</a:t>
            </a:r>
          </a:p>
          <a:p>
            <a:pPr marL="0" indent="0">
              <a:buNone/>
            </a:pPr>
            <a:r>
              <a:rPr lang="en-GB" sz="2400" dirty="0"/>
              <a:t>PHM Support Team </a:t>
            </a:r>
          </a:p>
          <a:p>
            <a:pPr>
              <a:buFontTx/>
              <a:buChar char="-"/>
            </a:pPr>
            <a:r>
              <a:rPr lang="en-GB" sz="2400" dirty="0"/>
              <a:t>Email:	</a:t>
            </a:r>
            <a:r>
              <a:rPr lang="en-GB" sz="2400" dirty="0">
                <a:hlinkClick r:id="rId3"/>
              </a:rPr>
              <a:t>hssf.enquiries@nhs.net</a:t>
            </a:r>
            <a:r>
              <a:rPr lang="en-GB" sz="2400" dirty="0"/>
              <a:t> </a:t>
            </a:r>
          </a:p>
          <a:p>
            <a:pPr>
              <a:buFontTx/>
              <a:buChar char="-"/>
            </a:pPr>
            <a:r>
              <a:rPr lang="en-GB" sz="2400" dirty="0"/>
              <a:t>Website: 	</a:t>
            </a:r>
            <a:r>
              <a:rPr lang="en-GB" sz="2400" dirty="0">
                <a:hlinkClick r:id="rId4"/>
              </a:rPr>
              <a:t>https://www.england.nhs.uk/hssf/</a:t>
            </a:r>
            <a:endParaRPr lang="en-GB" sz="2400" dirty="0"/>
          </a:p>
          <a:p>
            <a:pPr marL="0" indent="0">
              <a:buNone/>
            </a:pPr>
            <a:endParaRPr lang="en-GB" sz="2400" dirty="0"/>
          </a:p>
          <a:p>
            <a:pPr marL="0" indent="0">
              <a:buNone/>
            </a:pPr>
            <a:r>
              <a:rPr lang="en-GB" sz="2400" dirty="0"/>
              <a:t>Dean Davidson </a:t>
            </a:r>
          </a:p>
          <a:p>
            <a:pPr marL="0" indent="0">
              <a:buNone/>
            </a:pPr>
            <a:r>
              <a:rPr lang="en-GB" sz="2400" dirty="0"/>
              <a:t>Digital Transformation &amp; Informatics Lead</a:t>
            </a:r>
          </a:p>
          <a:p>
            <a:pPr marL="0" indent="0">
              <a:buNone/>
            </a:pPr>
            <a:r>
              <a:rPr lang="en-GB" sz="2400" dirty="0"/>
              <a:t>Population Health Management Support</a:t>
            </a:r>
          </a:p>
          <a:p>
            <a:pPr marL="0" indent="0">
              <a:buNone/>
            </a:pPr>
            <a:r>
              <a:rPr lang="en-GB" sz="2400" dirty="0"/>
              <a:t>Primary Care &amp; System Transformation, </a:t>
            </a:r>
          </a:p>
          <a:p>
            <a:pPr marL="0" indent="0">
              <a:buNone/>
            </a:pPr>
            <a:r>
              <a:rPr lang="en-GB" sz="2400" dirty="0"/>
              <a:t>NHS England - Email: </a:t>
            </a:r>
            <a:r>
              <a:rPr lang="en-GB" sz="2400" dirty="0">
                <a:hlinkClick r:id="rId5"/>
              </a:rPr>
              <a:t>dean.davidson3@nhs.net</a:t>
            </a:r>
            <a:endParaRPr lang="en-GB" sz="2400" dirty="0"/>
          </a:p>
        </p:txBody>
      </p:sp>
      <p:sp>
        <p:nvSpPr>
          <p:cNvPr id="3" name="Title 2"/>
          <p:cNvSpPr>
            <a:spLocks noGrp="1"/>
          </p:cNvSpPr>
          <p:nvPr>
            <p:ph type="title"/>
          </p:nvPr>
        </p:nvSpPr>
        <p:spPr>
          <a:xfrm>
            <a:off x="416585" y="259928"/>
            <a:ext cx="6567055" cy="611649"/>
          </a:xfrm>
        </p:spPr>
        <p:txBody>
          <a:bodyPr/>
          <a:lstStyle/>
          <a:p>
            <a:r>
              <a:rPr lang="en-GB" b="1" dirty="0"/>
              <a:t>Contact details</a:t>
            </a:r>
          </a:p>
        </p:txBody>
      </p:sp>
      <p:sp>
        <p:nvSpPr>
          <p:cNvPr id="4" name="Footer Placeholder 3"/>
          <p:cNvSpPr>
            <a:spLocks noGrp="1"/>
          </p:cNvSpPr>
          <p:nvPr>
            <p:ph type="ftr" sz="quarter" idx="3"/>
          </p:nvPr>
        </p:nvSpPr>
        <p:spPr/>
        <p:txBody>
          <a:bodyPr/>
          <a:lstStyle/>
          <a:p>
            <a:r>
              <a:rPr lang="en-GB" dirty="0"/>
              <a:t>HSSF Standards Update</a:t>
            </a:r>
            <a:endParaRPr lang="en-US" dirty="0"/>
          </a:p>
        </p:txBody>
      </p:sp>
    </p:spTree>
    <p:extLst>
      <p:ext uri="{BB962C8B-B14F-4D97-AF65-F5344CB8AC3E}">
        <p14:creationId xmlns:p14="http://schemas.microsoft.com/office/powerpoint/2010/main" val="117957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96E8F0-E3A7-48AB-A602-F364E9014CAD}"/>
              </a:ext>
            </a:extLst>
          </p:cNvPr>
          <p:cNvSpPr>
            <a:spLocks noGrp="1"/>
          </p:cNvSpPr>
          <p:nvPr>
            <p:ph type="title"/>
          </p:nvPr>
        </p:nvSpPr>
        <p:spPr>
          <a:xfrm>
            <a:off x="432847" y="271706"/>
            <a:ext cx="7862197" cy="611649"/>
          </a:xfrm>
        </p:spPr>
        <p:txBody>
          <a:bodyPr/>
          <a:lstStyle/>
          <a:p>
            <a:r>
              <a:rPr lang="en-GB" b="1" dirty="0"/>
              <a:t>Annex 1: Information on PHM:</a:t>
            </a:r>
          </a:p>
        </p:txBody>
      </p:sp>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pic>
        <p:nvPicPr>
          <p:cNvPr id="5" name="Picture 4">
            <a:extLst>
              <a:ext uri="{FF2B5EF4-FFF2-40B4-BE49-F238E27FC236}">
                <a16:creationId xmlns:a16="http://schemas.microsoft.com/office/drawing/2014/main" id="{9FCC30AC-940D-4BBF-A4AF-F8207DDDFB1D}"/>
              </a:ext>
            </a:extLst>
          </p:cNvPr>
          <p:cNvPicPr>
            <a:picLocks noChangeAspect="1"/>
          </p:cNvPicPr>
          <p:nvPr/>
        </p:nvPicPr>
        <p:blipFill>
          <a:blip r:embed="rId3"/>
          <a:stretch>
            <a:fillRect/>
          </a:stretch>
        </p:blipFill>
        <p:spPr>
          <a:xfrm>
            <a:off x="1707645" y="948305"/>
            <a:ext cx="7184558" cy="5148000"/>
          </a:xfrm>
          <a:prstGeom prst="rect">
            <a:avLst/>
          </a:prstGeom>
        </p:spPr>
      </p:pic>
      <p:sp>
        <p:nvSpPr>
          <p:cNvPr id="6" name="TextBox 5">
            <a:extLst>
              <a:ext uri="{FF2B5EF4-FFF2-40B4-BE49-F238E27FC236}">
                <a16:creationId xmlns:a16="http://schemas.microsoft.com/office/drawing/2014/main" id="{F542197B-5AED-4E1E-AAA2-FB076CF28698}"/>
              </a:ext>
            </a:extLst>
          </p:cNvPr>
          <p:cNvSpPr txBox="1"/>
          <p:nvPr/>
        </p:nvSpPr>
        <p:spPr>
          <a:xfrm>
            <a:off x="4227464" y="6143989"/>
            <a:ext cx="4664739" cy="369332"/>
          </a:xfrm>
          <a:prstGeom prst="rect">
            <a:avLst/>
          </a:prstGeom>
          <a:noFill/>
        </p:spPr>
        <p:txBody>
          <a:bodyPr wrap="square" rtlCol="0">
            <a:spAutoFit/>
          </a:bodyPr>
          <a:lstStyle/>
          <a:p>
            <a:pPr algn="r"/>
            <a:r>
              <a:rPr lang="en-GB" dirty="0"/>
              <a:t>Email </a:t>
            </a:r>
            <a:r>
              <a:rPr lang="en-GB" dirty="0">
                <a:hlinkClick r:id="rId4"/>
              </a:rPr>
              <a:t>england.phmsupport@nhs.net</a:t>
            </a:r>
            <a:r>
              <a:rPr lang="en-GB" dirty="0"/>
              <a:t> to register</a:t>
            </a:r>
          </a:p>
        </p:txBody>
      </p:sp>
      <p:sp>
        <p:nvSpPr>
          <p:cNvPr id="7" name="TextBox 6">
            <a:extLst>
              <a:ext uri="{FF2B5EF4-FFF2-40B4-BE49-F238E27FC236}">
                <a16:creationId xmlns:a16="http://schemas.microsoft.com/office/drawing/2014/main" id="{3B8251E5-91DC-4DDD-A493-8CCB98FF41C0}"/>
              </a:ext>
            </a:extLst>
          </p:cNvPr>
          <p:cNvSpPr txBox="1"/>
          <p:nvPr/>
        </p:nvSpPr>
        <p:spPr>
          <a:xfrm>
            <a:off x="205014" y="2028616"/>
            <a:ext cx="1455848" cy="2800767"/>
          </a:xfrm>
          <a:prstGeom prst="rect">
            <a:avLst/>
          </a:prstGeom>
          <a:noFill/>
        </p:spPr>
        <p:txBody>
          <a:bodyPr wrap="square" rtlCol="0">
            <a:spAutoFit/>
          </a:bodyPr>
          <a:lstStyle/>
          <a:p>
            <a:pPr algn="ctr"/>
            <a:r>
              <a:rPr lang="en-GB" sz="1600" dirty="0">
                <a:latin typeface="Arial"/>
              </a:rPr>
              <a:t>Join our FutureNHS on-line community – for discussion forums, news, webinars, information exchange and helpful resources</a:t>
            </a:r>
          </a:p>
        </p:txBody>
      </p:sp>
    </p:spTree>
    <p:extLst>
      <p:ext uri="{BB962C8B-B14F-4D97-AF65-F5344CB8AC3E}">
        <p14:creationId xmlns:p14="http://schemas.microsoft.com/office/powerpoint/2010/main" val="394453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96F685-ECED-4142-AFFB-ED25026657AB}"/>
              </a:ext>
            </a:extLst>
          </p:cNvPr>
          <p:cNvSpPr>
            <a:spLocks noGrp="1"/>
          </p:cNvSpPr>
          <p:nvPr>
            <p:ph type="ftr" sz="quarter" idx="3"/>
          </p:nvPr>
        </p:nvSpPr>
        <p:spPr/>
        <p:txBody>
          <a:bodyPr/>
          <a:lstStyle/>
          <a:p>
            <a:r>
              <a:rPr lang="en-GB" dirty="0"/>
              <a:t>Health System Support Framework (HSSF) Update</a:t>
            </a:r>
            <a:endParaRPr lang="en-US" dirty="0"/>
          </a:p>
        </p:txBody>
      </p:sp>
      <p:sp>
        <p:nvSpPr>
          <p:cNvPr id="6" name="Title 9">
            <a:extLst>
              <a:ext uri="{FF2B5EF4-FFF2-40B4-BE49-F238E27FC236}">
                <a16:creationId xmlns:a16="http://schemas.microsoft.com/office/drawing/2014/main" id="{21B0060C-A481-439B-916E-8E1884096D50}"/>
              </a:ext>
            </a:extLst>
          </p:cNvPr>
          <p:cNvSpPr txBox="1">
            <a:spLocks/>
          </p:cNvSpPr>
          <p:nvPr/>
        </p:nvSpPr>
        <p:spPr>
          <a:xfrm>
            <a:off x="432847" y="271706"/>
            <a:ext cx="7862197"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b="1" dirty="0"/>
              <a:t>Annex 2: Data and Analytics</a:t>
            </a:r>
          </a:p>
        </p:txBody>
      </p:sp>
      <p:pic>
        <p:nvPicPr>
          <p:cNvPr id="7" name="Picture 6">
            <a:extLst>
              <a:ext uri="{FF2B5EF4-FFF2-40B4-BE49-F238E27FC236}">
                <a16:creationId xmlns:a16="http://schemas.microsoft.com/office/drawing/2014/main" id="{10B8C11D-0F82-4840-A68F-68F7D9B5F623}"/>
              </a:ext>
            </a:extLst>
          </p:cNvPr>
          <p:cNvPicPr>
            <a:picLocks noChangeAspect="1"/>
          </p:cNvPicPr>
          <p:nvPr/>
        </p:nvPicPr>
        <p:blipFill>
          <a:blip r:embed="rId2"/>
          <a:stretch>
            <a:fillRect/>
          </a:stretch>
        </p:blipFill>
        <p:spPr>
          <a:xfrm>
            <a:off x="133493" y="941413"/>
            <a:ext cx="8854073" cy="4980416"/>
          </a:xfrm>
          <a:prstGeom prst="rect">
            <a:avLst/>
          </a:prstGeom>
        </p:spPr>
      </p:pic>
    </p:spTree>
    <p:extLst>
      <p:ext uri="{BB962C8B-B14F-4D97-AF65-F5344CB8AC3E}">
        <p14:creationId xmlns:p14="http://schemas.microsoft.com/office/powerpoint/2010/main" val="27203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96F685-ECED-4142-AFFB-ED25026657AB}"/>
              </a:ext>
            </a:extLst>
          </p:cNvPr>
          <p:cNvSpPr>
            <a:spLocks noGrp="1"/>
          </p:cNvSpPr>
          <p:nvPr>
            <p:ph type="ftr" sz="quarter" idx="3"/>
          </p:nvPr>
        </p:nvSpPr>
        <p:spPr/>
        <p:txBody>
          <a:bodyPr/>
          <a:lstStyle/>
          <a:p>
            <a:r>
              <a:rPr lang="en-GB" dirty="0"/>
              <a:t>Health System Support Framework (HSSF) Update</a:t>
            </a:r>
            <a:endParaRPr lang="en-US" dirty="0"/>
          </a:p>
        </p:txBody>
      </p:sp>
      <p:pic>
        <p:nvPicPr>
          <p:cNvPr id="5" name="Picture 4">
            <a:extLst>
              <a:ext uri="{FF2B5EF4-FFF2-40B4-BE49-F238E27FC236}">
                <a16:creationId xmlns:a16="http://schemas.microsoft.com/office/drawing/2014/main" id="{0579E181-2D94-4256-81E6-704B8915F0AF}"/>
              </a:ext>
            </a:extLst>
          </p:cNvPr>
          <p:cNvPicPr>
            <a:picLocks noChangeAspect="1"/>
          </p:cNvPicPr>
          <p:nvPr/>
        </p:nvPicPr>
        <p:blipFill rotWithShape="1">
          <a:blip r:embed="rId2"/>
          <a:srcRect l="11079" t="20267" r="11115" b="9475"/>
          <a:stretch/>
        </p:blipFill>
        <p:spPr>
          <a:xfrm>
            <a:off x="0" y="1335315"/>
            <a:ext cx="9144000" cy="4644571"/>
          </a:xfrm>
          <a:prstGeom prst="rect">
            <a:avLst/>
          </a:prstGeom>
        </p:spPr>
      </p:pic>
      <p:sp>
        <p:nvSpPr>
          <p:cNvPr id="6" name="Title 9">
            <a:extLst>
              <a:ext uri="{FF2B5EF4-FFF2-40B4-BE49-F238E27FC236}">
                <a16:creationId xmlns:a16="http://schemas.microsoft.com/office/drawing/2014/main" id="{716CED37-BCCA-4EC4-B634-2FEFA964FE51}"/>
              </a:ext>
            </a:extLst>
          </p:cNvPr>
          <p:cNvSpPr txBox="1">
            <a:spLocks/>
          </p:cNvSpPr>
          <p:nvPr/>
        </p:nvSpPr>
        <p:spPr>
          <a:xfrm>
            <a:off x="432847" y="271706"/>
            <a:ext cx="7862197"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b="1" dirty="0"/>
              <a:t>Get involved in Data &amp; Analytics</a:t>
            </a:r>
          </a:p>
        </p:txBody>
      </p:sp>
    </p:spTree>
    <p:extLst>
      <p:ext uri="{BB962C8B-B14F-4D97-AF65-F5344CB8AC3E}">
        <p14:creationId xmlns:p14="http://schemas.microsoft.com/office/powerpoint/2010/main" val="202598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sp>
        <p:nvSpPr>
          <p:cNvPr id="2" name="Content Placeholder 1"/>
          <p:cNvSpPr>
            <a:spLocks noGrp="1"/>
          </p:cNvSpPr>
          <p:nvPr>
            <p:ph sz="quarter" idx="10"/>
          </p:nvPr>
        </p:nvSpPr>
        <p:spPr>
          <a:xfrm>
            <a:off x="249280" y="946962"/>
            <a:ext cx="8466384" cy="4862008"/>
          </a:xfrm>
        </p:spPr>
        <p:txBody>
          <a:bodyPr/>
          <a:lstStyle/>
          <a:p>
            <a:pPr marL="0" indent="0">
              <a:lnSpc>
                <a:spcPct val="100000"/>
              </a:lnSpc>
              <a:buNone/>
            </a:pPr>
            <a:r>
              <a:rPr lang="en-GB" sz="1800" dirty="0"/>
              <a:t>HSSF is a central implementation vehicle for national policy with an ability to rapidly respond to new requirements and ensure the Market offerings reflect up to date health &amp; care strategy:</a:t>
            </a:r>
          </a:p>
          <a:p>
            <a:pPr marL="0" indent="0">
              <a:lnSpc>
                <a:spcPct val="100000"/>
              </a:lnSpc>
              <a:buNone/>
            </a:pPr>
            <a:endParaRPr lang="en-GB" sz="1800" dirty="0"/>
          </a:p>
          <a:p>
            <a:pPr marL="266700" lvl="1">
              <a:lnSpc>
                <a:spcPct val="100000"/>
              </a:lnSpc>
            </a:pPr>
            <a:r>
              <a:rPr lang="en-GB" sz="1800" dirty="0"/>
              <a:t>Give health systems </a:t>
            </a:r>
            <a:r>
              <a:rPr lang="en-GB" sz="1800" b="1" dirty="0">
                <a:solidFill>
                  <a:srgbClr val="0581C9"/>
                </a:solidFill>
              </a:rPr>
              <a:t>quick and easy access to the market </a:t>
            </a:r>
            <a:r>
              <a:rPr lang="en-GB" sz="1800" dirty="0"/>
              <a:t>for services that enable them to deliver more integrated care;</a:t>
            </a:r>
          </a:p>
          <a:p>
            <a:pPr marL="266700" lvl="1">
              <a:lnSpc>
                <a:spcPct val="100000"/>
              </a:lnSpc>
            </a:pPr>
            <a:endParaRPr lang="en-GB" sz="1800" dirty="0"/>
          </a:p>
          <a:p>
            <a:pPr marL="266700" lvl="1">
              <a:lnSpc>
                <a:spcPct val="100000"/>
              </a:lnSpc>
            </a:pPr>
            <a:r>
              <a:rPr lang="en-GB" sz="1800" dirty="0"/>
              <a:t>Bring suppliers onto a </a:t>
            </a:r>
            <a:r>
              <a:rPr lang="en-GB" sz="1800" b="1" dirty="0">
                <a:solidFill>
                  <a:srgbClr val="0581C9"/>
                </a:solidFill>
              </a:rPr>
              <a:t>national framework agreement </a:t>
            </a:r>
            <a:r>
              <a:rPr lang="en-GB" sz="1800" dirty="0"/>
              <a:t>enabling the application of key standards through the contract, supporting visibility and consistency in expectations of the market;</a:t>
            </a:r>
          </a:p>
          <a:p>
            <a:pPr marL="266700" lvl="1">
              <a:lnSpc>
                <a:spcPct val="100000"/>
              </a:lnSpc>
            </a:pPr>
            <a:endParaRPr lang="en-GB" sz="1800" dirty="0"/>
          </a:p>
          <a:p>
            <a:pPr marL="266700" lvl="1">
              <a:lnSpc>
                <a:spcPct val="100000"/>
              </a:lnSpc>
            </a:pPr>
            <a:r>
              <a:rPr lang="en-GB" sz="1800" dirty="0"/>
              <a:t>Support the </a:t>
            </a:r>
            <a:r>
              <a:rPr lang="en-GB" sz="1800" b="1" dirty="0">
                <a:solidFill>
                  <a:srgbClr val="0581C9"/>
                </a:solidFill>
              </a:rPr>
              <a:t>implementation of key national policies and programmes </a:t>
            </a:r>
            <a:r>
              <a:rPr lang="en-GB" sz="1800" dirty="0"/>
              <a:t>(for example the scaling of the Global Digital Exemplars and creation of Local Health and Care Records) that are critical to delivery of the Five Year Forward View and the Long Term Plan.</a:t>
            </a:r>
          </a:p>
        </p:txBody>
      </p:sp>
      <p:sp>
        <p:nvSpPr>
          <p:cNvPr id="3" name="Title 2"/>
          <p:cNvSpPr>
            <a:spLocks noGrp="1"/>
          </p:cNvSpPr>
          <p:nvPr>
            <p:ph type="title"/>
          </p:nvPr>
        </p:nvSpPr>
        <p:spPr>
          <a:xfrm>
            <a:off x="249280" y="237394"/>
            <a:ext cx="7237468" cy="611649"/>
          </a:xfrm>
        </p:spPr>
        <p:txBody>
          <a:bodyPr/>
          <a:lstStyle/>
          <a:p>
            <a:r>
              <a:rPr lang="en-US" sz="2800" b="1" dirty="0"/>
              <a:t>What is HSSF?</a:t>
            </a:r>
            <a:endParaRPr lang="en-GB" sz="2800" b="1" dirty="0"/>
          </a:p>
        </p:txBody>
      </p:sp>
    </p:spTree>
    <p:extLst>
      <p:ext uri="{BB962C8B-B14F-4D97-AF65-F5344CB8AC3E}">
        <p14:creationId xmlns:p14="http://schemas.microsoft.com/office/powerpoint/2010/main" val="400875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407" y="109464"/>
            <a:ext cx="6567055" cy="611649"/>
          </a:xfrm>
        </p:spPr>
        <p:txBody>
          <a:bodyPr/>
          <a:lstStyle/>
          <a:p>
            <a:r>
              <a:rPr lang="en-US" sz="2800" b="1" dirty="0"/>
              <a:t>Framework Scope</a:t>
            </a:r>
            <a:endParaRPr lang="en-GB" sz="2800" b="1" dirty="0"/>
          </a:p>
        </p:txBody>
      </p:sp>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pic>
        <p:nvPicPr>
          <p:cNvPr id="18" name="Picture 4">
            <a:extLst>
              <a:ext uri="{FF2B5EF4-FFF2-40B4-BE49-F238E27FC236}">
                <a16:creationId xmlns:a16="http://schemas.microsoft.com/office/drawing/2014/main" id="{1563CF21-43BA-4ABB-A835-61D286A717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1" t="7807" b="2506"/>
          <a:stretch/>
        </p:blipFill>
        <p:spPr bwMode="auto">
          <a:xfrm>
            <a:off x="90972" y="760185"/>
            <a:ext cx="8950057" cy="5904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46602188-0449-4B95-880A-7C7726356AEC}"/>
              </a:ext>
            </a:extLst>
          </p:cNvPr>
          <p:cNvSpPr/>
          <p:nvPr/>
        </p:nvSpPr>
        <p:spPr>
          <a:xfrm>
            <a:off x="300035" y="4469673"/>
            <a:ext cx="1952625" cy="848864"/>
          </a:xfrm>
          <a:prstGeom prst="roundRect">
            <a:avLst>
              <a:gd name="adj" fmla="val 520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algn="ctr"/>
            <a:r>
              <a:rPr lang="en-GB" sz="1000" b="1" dirty="0">
                <a:solidFill>
                  <a:srgbClr val="C00000"/>
                </a:solidFill>
              </a:rPr>
              <a:t>2021Planned Service Lines:   </a:t>
            </a:r>
          </a:p>
          <a:p>
            <a:pPr marL="171450" indent="-171450">
              <a:buFont typeface="Arial" panose="020B0604020202020204" pitchFamily="34" charset="0"/>
              <a:buChar char="•"/>
            </a:pPr>
            <a:r>
              <a:rPr lang="en-GB" sz="850" dirty="0">
                <a:solidFill>
                  <a:srgbClr val="C00000"/>
                </a:solidFill>
              </a:rPr>
              <a:t>OH, LMS &amp; Recruitment Systems</a:t>
            </a:r>
          </a:p>
          <a:p>
            <a:pPr marL="171450" indent="-171450">
              <a:buFont typeface="Arial" panose="020B0604020202020204" pitchFamily="34" charset="0"/>
              <a:buChar char="•"/>
            </a:pPr>
            <a:r>
              <a:rPr lang="en-GB" sz="850" dirty="0">
                <a:solidFill>
                  <a:srgbClr val="C00000"/>
                </a:solidFill>
              </a:rPr>
              <a:t>Digital Urgent &amp; Emergency Care</a:t>
            </a:r>
          </a:p>
          <a:p>
            <a:pPr marL="171450" indent="-171450">
              <a:buFont typeface="Arial" panose="020B0604020202020204" pitchFamily="34" charset="0"/>
              <a:buChar char="•"/>
            </a:pPr>
            <a:r>
              <a:rPr lang="en-GB" sz="850" dirty="0">
                <a:solidFill>
                  <a:srgbClr val="C00000"/>
                </a:solidFill>
              </a:rPr>
              <a:t>Single Sing On Solutions</a:t>
            </a:r>
          </a:p>
          <a:p>
            <a:pPr marL="171450" indent="-171450">
              <a:buFont typeface="Arial" panose="020B0604020202020204" pitchFamily="34" charset="0"/>
              <a:buChar char="•"/>
            </a:pPr>
            <a:r>
              <a:rPr lang="en-GB" sz="850" dirty="0">
                <a:solidFill>
                  <a:srgbClr val="C00000"/>
                </a:solidFill>
              </a:rPr>
              <a:t>Social Care Record</a:t>
            </a:r>
          </a:p>
          <a:p>
            <a:pPr marL="171450" indent="-171450">
              <a:buFont typeface="Arial" panose="020B0604020202020204" pitchFamily="34" charset="0"/>
              <a:buChar char="•"/>
            </a:pPr>
            <a:r>
              <a:rPr lang="en-GB" sz="850" dirty="0">
                <a:solidFill>
                  <a:srgbClr val="C00000"/>
                </a:solidFill>
              </a:rPr>
              <a:t>Maternity Solutions  </a:t>
            </a:r>
          </a:p>
        </p:txBody>
      </p:sp>
      <p:sp>
        <p:nvSpPr>
          <p:cNvPr id="19" name="Rectangle: Rounded Corners 18">
            <a:extLst>
              <a:ext uri="{FF2B5EF4-FFF2-40B4-BE49-F238E27FC236}">
                <a16:creationId xmlns:a16="http://schemas.microsoft.com/office/drawing/2014/main" id="{E82491C7-B39D-44C1-8878-2FBD0D64F948}"/>
              </a:ext>
            </a:extLst>
          </p:cNvPr>
          <p:cNvSpPr/>
          <p:nvPr/>
        </p:nvSpPr>
        <p:spPr>
          <a:xfrm>
            <a:off x="6809887" y="5147497"/>
            <a:ext cx="2019788" cy="171039"/>
          </a:xfrm>
          <a:prstGeom prst="roundRect">
            <a:avLst>
              <a:gd name="adj" fmla="val 520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marL="171450" indent="-82550">
              <a:buSzPct val="150000"/>
              <a:buFont typeface="Arial" panose="020B0604020202020204" pitchFamily="34" charset="0"/>
              <a:buChar char="•"/>
            </a:pPr>
            <a:r>
              <a:rPr lang="en-GB" sz="850" b="1" dirty="0">
                <a:solidFill>
                  <a:srgbClr val="C00000"/>
                </a:solidFill>
              </a:rPr>
              <a:t>    Financial Wellbeing &amp; Salary Advance</a:t>
            </a:r>
          </a:p>
        </p:txBody>
      </p:sp>
      <p:sp>
        <p:nvSpPr>
          <p:cNvPr id="20" name="Rectangle: Rounded Corners 19">
            <a:extLst>
              <a:ext uri="{FF2B5EF4-FFF2-40B4-BE49-F238E27FC236}">
                <a16:creationId xmlns:a16="http://schemas.microsoft.com/office/drawing/2014/main" id="{97C2A40C-22EC-47C3-9EE2-3FF3E57766AD}"/>
              </a:ext>
            </a:extLst>
          </p:cNvPr>
          <p:cNvSpPr/>
          <p:nvPr/>
        </p:nvSpPr>
        <p:spPr>
          <a:xfrm>
            <a:off x="4629150" y="4147372"/>
            <a:ext cx="2019788" cy="171039"/>
          </a:xfrm>
          <a:prstGeom prst="roundRect">
            <a:avLst>
              <a:gd name="adj" fmla="val 520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marL="171450" indent="-82550">
              <a:buSzPct val="150000"/>
              <a:buFont typeface="Arial" panose="020B0604020202020204" pitchFamily="34" charset="0"/>
              <a:buChar char="•"/>
            </a:pPr>
            <a:r>
              <a:rPr lang="en-GB" sz="1000" b="1" dirty="0">
                <a:solidFill>
                  <a:srgbClr val="C00000"/>
                </a:solidFill>
              </a:rPr>
              <a:t>    Supported Self Management</a:t>
            </a:r>
          </a:p>
        </p:txBody>
      </p:sp>
      <p:sp>
        <p:nvSpPr>
          <p:cNvPr id="9" name="Rectangle: Rounded Corners 8">
            <a:extLst>
              <a:ext uri="{FF2B5EF4-FFF2-40B4-BE49-F238E27FC236}">
                <a16:creationId xmlns:a16="http://schemas.microsoft.com/office/drawing/2014/main" id="{98343AF4-079C-4BD0-BE32-8DB6EE8EDA11}"/>
              </a:ext>
            </a:extLst>
          </p:cNvPr>
          <p:cNvSpPr/>
          <p:nvPr/>
        </p:nvSpPr>
        <p:spPr>
          <a:xfrm>
            <a:off x="6802267" y="5718997"/>
            <a:ext cx="2019788" cy="171039"/>
          </a:xfrm>
          <a:prstGeom prst="roundRect">
            <a:avLst>
              <a:gd name="adj" fmla="val 520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marL="171450" indent="-82550">
              <a:buSzPct val="150000"/>
              <a:buFont typeface="Arial" panose="020B0604020202020204" pitchFamily="34" charset="0"/>
              <a:buChar char="•"/>
            </a:pPr>
            <a:r>
              <a:rPr lang="en-GB" sz="850" b="1" dirty="0">
                <a:solidFill>
                  <a:srgbClr val="C00000"/>
                </a:solidFill>
              </a:rPr>
              <a:t>    Digital Staff Passport</a:t>
            </a:r>
          </a:p>
        </p:txBody>
      </p:sp>
    </p:spTree>
    <p:extLst>
      <p:ext uri="{BB962C8B-B14F-4D97-AF65-F5344CB8AC3E}">
        <p14:creationId xmlns:p14="http://schemas.microsoft.com/office/powerpoint/2010/main" val="356085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sp>
        <p:nvSpPr>
          <p:cNvPr id="2" name="Content Placeholder 1"/>
          <p:cNvSpPr>
            <a:spLocks noGrp="1"/>
          </p:cNvSpPr>
          <p:nvPr>
            <p:ph sz="quarter" idx="10"/>
          </p:nvPr>
        </p:nvSpPr>
        <p:spPr>
          <a:xfrm>
            <a:off x="249280" y="849043"/>
            <a:ext cx="8466384" cy="4862008"/>
          </a:xfrm>
        </p:spPr>
        <p:txBody>
          <a:bodyPr/>
          <a:lstStyle/>
          <a:p>
            <a:pPr marL="0" indent="0">
              <a:lnSpc>
                <a:spcPct val="100000"/>
              </a:lnSpc>
              <a:buNone/>
            </a:pPr>
            <a:r>
              <a:rPr lang="en-GB" sz="1600" dirty="0"/>
              <a:t>The HSSF was created to be as flexible as possible for suppliers and customers, recognising that the needs of Integrated Care Systems are still evolving. </a:t>
            </a:r>
          </a:p>
          <a:p>
            <a:pPr marL="0" indent="0">
              <a:lnSpc>
                <a:spcPct val="100000"/>
              </a:lnSpc>
              <a:buNone/>
            </a:pPr>
            <a:r>
              <a:rPr lang="en-GB" sz="1600" dirty="0"/>
              <a:t>It has therefore been designed in a way which:</a:t>
            </a:r>
          </a:p>
          <a:p>
            <a:pPr marL="266700" lvl="1" indent="-266700">
              <a:lnSpc>
                <a:spcPct val="100000"/>
              </a:lnSpc>
            </a:pPr>
            <a:r>
              <a:rPr lang="en-GB" sz="1600" dirty="0"/>
              <a:t>Allows it to be </a:t>
            </a:r>
            <a:r>
              <a:rPr lang="en-GB" sz="1600" b="1" dirty="0">
                <a:solidFill>
                  <a:srgbClr val="0581C9"/>
                </a:solidFill>
              </a:rPr>
              <a:t>refreshed on a regular basis </a:t>
            </a:r>
            <a:r>
              <a:rPr lang="en-GB" sz="1600" dirty="0"/>
              <a:t>to allow for new market entrants and ensure the scope and contract can be reviewed and updated to reflect emerging policy requirements and the latest standards;</a:t>
            </a:r>
          </a:p>
          <a:p>
            <a:pPr marL="266700" lvl="1" indent="-266700">
              <a:lnSpc>
                <a:spcPct val="100000"/>
              </a:lnSpc>
            </a:pPr>
            <a:endParaRPr lang="en-GB" sz="1600" dirty="0"/>
          </a:p>
          <a:p>
            <a:pPr marL="266700" lvl="1" indent="-266700">
              <a:lnSpc>
                <a:spcPct val="100000"/>
              </a:lnSpc>
            </a:pPr>
            <a:r>
              <a:rPr lang="en-GB" sz="1600" dirty="0"/>
              <a:t>Allows </a:t>
            </a:r>
            <a:r>
              <a:rPr lang="en-GB" sz="1600" b="1" dirty="0">
                <a:solidFill>
                  <a:srgbClr val="0581C9"/>
                </a:solidFill>
              </a:rPr>
              <a:t>refresh at different intervals for different services</a:t>
            </a:r>
            <a:r>
              <a:rPr lang="en-GB" sz="1600" dirty="0"/>
              <a:t>, remaining dynamic to changing needs and allowing quick establishment of new and emerging requirements; </a:t>
            </a:r>
          </a:p>
          <a:p>
            <a:pPr marL="0" lvl="1" indent="0">
              <a:lnSpc>
                <a:spcPct val="100000"/>
              </a:lnSpc>
              <a:buNone/>
            </a:pPr>
            <a:endParaRPr lang="en-GB" sz="1600" dirty="0"/>
          </a:p>
          <a:p>
            <a:pPr marL="266700" lvl="1" indent="-266700">
              <a:lnSpc>
                <a:spcPct val="100000"/>
              </a:lnSpc>
            </a:pPr>
            <a:r>
              <a:rPr lang="en-GB" sz="1600" dirty="0"/>
              <a:t>Allows suppliers to bid at a service level, </a:t>
            </a:r>
            <a:r>
              <a:rPr lang="en-GB" sz="1600" b="1" dirty="0">
                <a:solidFill>
                  <a:srgbClr val="0581C9"/>
                </a:solidFill>
              </a:rPr>
              <a:t>supporting niche and smaller suppliers </a:t>
            </a:r>
            <a:r>
              <a:rPr lang="en-GB" sz="1600" dirty="0"/>
              <a:t>in bidding to achieve Framework accreditation and providing greater access to the market;</a:t>
            </a:r>
          </a:p>
          <a:p>
            <a:pPr marL="266700" lvl="1" indent="-266700">
              <a:lnSpc>
                <a:spcPct val="100000"/>
              </a:lnSpc>
            </a:pPr>
            <a:endParaRPr lang="en-GB" sz="1600" dirty="0"/>
          </a:p>
          <a:p>
            <a:pPr marL="266700" lvl="1" indent="-266700">
              <a:lnSpc>
                <a:spcPct val="100000"/>
              </a:lnSpc>
            </a:pPr>
            <a:r>
              <a:rPr lang="en-GB" sz="1600" dirty="0"/>
              <a:t>Covers a broad range of requirements and tests supplier capability at a high level, allowing local systems to purchase under the Framework based on </a:t>
            </a:r>
            <a:r>
              <a:rPr lang="en-GB" sz="1600" b="1" dirty="0">
                <a:solidFill>
                  <a:srgbClr val="0581C9"/>
                </a:solidFill>
              </a:rPr>
              <a:t>locally defined requirements </a:t>
            </a:r>
            <a:r>
              <a:rPr lang="en-GB" sz="1600" dirty="0"/>
              <a:t>and with support from the centre; </a:t>
            </a:r>
          </a:p>
          <a:p>
            <a:pPr marL="266700" lvl="1" indent="-266700">
              <a:lnSpc>
                <a:spcPct val="100000"/>
              </a:lnSpc>
            </a:pPr>
            <a:endParaRPr lang="en-GB" sz="1600" dirty="0"/>
          </a:p>
          <a:p>
            <a:pPr marL="266700" lvl="1" indent="-266700">
              <a:lnSpc>
                <a:spcPct val="100000"/>
              </a:lnSpc>
            </a:pPr>
            <a:r>
              <a:rPr lang="en-GB" sz="1600" dirty="0"/>
              <a:t>Allows customers to call-off across </a:t>
            </a:r>
            <a:r>
              <a:rPr lang="en-GB" sz="1600" b="1" dirty="0"/>
              <a:t>a range of </a:t>
            </a:r>
            <a:r>
              <a:rPr lang="en-GB" sz="1600" b="1" dirty="0">
                <a:solidFill>
                  <a:srgbClr val="0581C9"/>
                </a:solidFill>
              </a:rPr>
              <a:t>solutions in a single procurement </a:t>
            </a:r>
            <a:r>
              <a:rPr lang="en-GB" sz="1600" dirty="0"/>
              <a:t>with suppliers able to respond directly on their own (where accredited for all relevant services) or in partnership with other accredited suppliers. </a:t>
            </a:r>
          </a:p>
          <a:p>
            <a:pPr marL="0" lvl="1" indent="0">
              <a:lnSpc>
                <a:spcPct val="100000"/>
              </a:lnSpc>
              <a:buNone/>
            </a:pPr>
            <a:endParaRPr lang="en-GB" sz="1600" dirty="0"/>
          </a:p>
        </p:txBody>
      </p:sp>
      <p:sp>
        <p:nvSpPr>
          <p:cNvPr id="5" name="Title 2">
            <a:extLst>
              <a:ext uri="{FF2B5EF4-FFF2-40B4-BE49-F238E27FC236}">
                <a16:creationId xmlns:a16="http://schemas.microsoft.com/office/drawing/2014/main" id="{4B3B523A-5500-44B3-81CB-6128064CE372}"/>
              </a:ext>
            </a:extLst>
          </p:cNvPr>
          <p:cNvSpPr txBox="1">
            <a:spLocks/>
          </p:cNvSpPr>
          <p:nvPr/>
        </p:nvSpPr>
        <p:spPr>
          <a:xfrm>
            <a:off x="249280" y="237394"/>
            <a:ext cx="7237468"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sz="2800" b="1" dirty="0"/>
              <a:t>How does HSSF work?</a:t>
            </a:r>
            <a:endParaRPr lang="en-GB" sz="2800" b="1" dirty="0"/>
          </a:p>
        </p:txBody>
      </p:sp>
    </p:spTree>
    <p:extLst>
      <p:ext uri="{BB962C8B-B14F-4D97-AF65-F5344CB8AC3E}">
        <p14:creationId xmlns:p14="http://schemas.microsoft.com/office/powerpoint/2010/main" val="339176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sp>
        <p:nvSpPr>
          <p:cNvPr id="2" name="Content Placeholder 1"/>
          <p:cNvSpPr>
            <a:spLocks noGrp="1"/>
          </p:cNvSpPr>
          <p:nvPr>
            <p:ph sz="quarter" idx="10"/>
          </p:nvPr>
        </p:nvSpPr>
        <p:spPr>
          <a:xfrm>
            <a:off x="286667" y="785560"/>
            <a:ext cx="8570665" cy="4862008"/>
          </a:xfrm>
        </p:spPr>
        <p:txBody>
          <a:bodyPr/>
          <a:lstStyle/>
          <a:p>
            <a:pPr>
              <a:lnSpc>
                <a:spcPct val="100000"/>
              </a:lnSpc>
            </a:pPr>
            <a:r>
              <a:rPr lang="en-GB" sz="2000" dirty="0"/>
              <a:t>The HSSF is open to a wide range of public sector organisations, including organisations working within:</a:t>
            </a:r>
          </a:p>
          <a:p>
            <a:pPr lvl="1">
              <a:lnSpc>
                <a:spcPct val="100000"/>
              </a:lnSpc>
            </a:pPr>
            <a:r>
              <a:rPr lang="en-GB" sz="2000" dirty="0"/>
              <a:t>STP/ICS such as CCGs or PCNs, </a:t>
            </a:r>
          </a:p>
          <a:p>
            <a:pPr lvl="1">
              <a:lnSpc>
                <a:spcPct val="100000"/>
              </a:lnSpc>
            </a:pPr>
            <a:r>
              <a:rPr lang="en-GB" sz="2000" dirty="0"/>
              <a:t>NHS Trusts </a:t>
            </a:r>
          </a:p>
          <a:p>
            <a:pPr lvl="1">
              <a:lnSpc>
                <a:spcPct val="100000"/>
              </a:lnSpc>
            </a:pPr>
            <a:r>
              <a:rPr lang="en-GB" sz="2000" dirty="0"/>
              <a:t>LAs.  </a:t>
            </a:r>
          </a:p>
          <a:p>
            <a:pPr>
              <a:lnSpc>
                <a:spcPct val="100000"/>
              </a:lnSpc>
            </a:pPr>
            <a:r>
              <a:rPr lang="en-GB" sz="2000" dirty="0"/>
              <a:t>Solutions are purchased following a further competition through the Framework</a:t>
            </a:r>
          </a:p>
          <a:p>
            <a:pPr>
              <a:lnSpc>
                <a:spcPct val="100000"/>
              </a:lnSpc>
            </a:pPr>
            <a:r>
              <a:rPr lang="en-GB" sz="2000" dirty="0"/>
              <a:t>This competition process allows users to:</a:t>
            </a:r>
          </a:p>
          <a:p>
            <a:pPr lvl="1">
              <a:lnSpc>
                <a:spcPct val="100000"/>
              </a:lnSpc>
            </a:pPr>
            <a:r>
              <a:rPr lang="en-GB" sz="2000" dirty="0"/>
              <a:t>Define what services they need;</a:t>
            </a:r>
          </a:p>
          <a:p>
            <a:pPr lvl="1">
              <a:lnSpc>
                <a:spcPct val="100000"/>
              </a:lnSpc>
            </a:pPr>
            <a:r>
              <a:rPr lang="en-GB" sz="2000" dirty="0"/>
              <a:t>Assess and evaluate the solution that works best for them; and</a:t>
            </a:r>
          </a:p>
          <a:p>
            <a:pPr lvl="1">
              <a:lnSpc>
                <a:spcPct val="100000"/>
              </a:lnSpc>
            </a:pPr>
            <a:r>
              <a:rPr lang="en-GB" sz="2000" dirty="0"/>
              <a:t>Consider how what they are buying fits into their future structure</a:t>
            </a:r>
          </a:p>
          <a:p>
            <a:pPr marL="176213" indent="0">
              <a:lnSpc>
                <a:spcPct val="100000"/>
              </a:lnSpc>
              <a:buNone/>
            </a:pPr>
            <a:r>
              <a:rPr lang="en-GB" sz="2000" dirty="0"/>
              <a:t>whilst having the assurance of a nationally agreed contract with which to hold suppliers to account.</a:t>
            </a:r>
          </a:p>
        </p:txBody>
      </p:sp>
      <p:sp>
        <p:nvSpPr>
          <p:cNvPr id="3" name="Title 2"/>
          <p:cNvSpPr>
            <a:spLocks noGrp="1"/>
          </p:cNvSpPr>
          <p:nvPr>
            <p:ph type="title"/>
          </p:nvPr>
        </p:nvSpPr>
        <p:spPr>
          <a:xfrm>
            <a:off x="368826" y="272588"/>
            <a:ext cx="6567055" cy="611649"/>
          </a:xfrm>
        </p:spPr>
        <p:txBody>
          <a:bodyPr/>
          <a:lstStyle/>
          <a:p>
            <a:r>
              <a:rPr lang="en-US" sz="2800" b="1" dirty="0"/>
              <a:t>Access to HSSF</a:t>
            </a:r>
            <a:endParaRPr lang="en-GB" sz="2800" b="1" dirty="0"/>
          </a:p>
        </p:txBody>
      </p:sp>
    </p:spTree>
    <p:extLst>
      <p:ext uri="{BB962C8B-B14F-4D97-AF65-F5344CB8AC3E}">
        <p14:creationId xmlns:p14="http://schemas.microsoft.com/office/powerpoint/2010/main" val="422152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sp>
        <p:nvSpPr>
          <p:cNvPr id="2" name="Content Placeholder 1"/>
          <p:cNvSpPr>
            <a:spLocks noGrp="1"/>
          </p:cNvSpPr>
          <p:nvPr>
            <p:ph sz="quarter" idx="10"/>
          </p:nvPr>
        </p:nvSpPr>
        <p:spPr>
          <a:xfrm>
            <a:off x="286667" y="785560"/>
            <a:ext cx="8570665" cy="4862008"/>
          </a:xfrm>
        </p:spPr>
        <p:txBody>
          <a:bodyPr/>
          <a:lstStyle/>
          <a:p>
            <a:pPr marL="0" indent="0">
              <a:lnSpc>
                <a:spcPct val="100000"/>
              </a:lnSpc>
              <a:buNone/>
            </a:pPr>
            <a:endParaRPr lang="en-GB" sz="1600" dirty="0"/>
          </a:p>
          <a:p>
            <a:pPr marL="0" indent="0">
              <a:lnSpc>
                <a:spcPct val="100000"/>
              </a:lnSpc>
              <a:buNone/>
            </a:pPr>
            <a:endParaRPr lang="en-GB" sz="1600" dirty="0"/>
          </a:p>
          <a:p>
            <a:pPr marL="0" indent="0">
              <a:lnSpc>
                <a:spcPct val="100000"/>
              </a:lnSpc>
              <a:buNone/>
            </a:pPr>
            <a:endParaRPr lang="en-GB" sz="1600" dirty="0"/>
          </a:p>
          <a:p>
            <a:pPr marL="0" indent="0">
              <a:lnSpc>
                <a:spcPct val="100000"/>
              </a:lnSpc>
              <a:buNone/>
            </a:pPr>
            <a:endParaRPr lang="en-GB" sz="1600" dirty="0"/>
          </a:p>
          <a:p>
            <a:pPr marL="0" indent="0">
              <a:lnSpc>
                <a:spcPct val="100000"/>
              </a:lnSpc>
              <a:buNone/>
            </a:pPr>
            <a:endParaRPr lang="en-GB" sz="1600" dirty="0"/>
          </a:p>
          <a:p>
            <a:pPr marL="0" indent="0">
              <a:lnSpc>
                <a:spcPct val="100000"/>
              </a:lnSpc>
              <a:buNone/>
            </a:pPr>
            <a:endParaRPr lang="en-GB" sz="1600" dirty="0"/>
          </a:p>
          <a:p>
            <a:pPr marL="0" indent="0">
              <a:lnSpc>
                <a:spcPct val="100000"/>
              </a:lnSpc>
              <a:buNone/>
            </a:pPr>
            <a:endParaRPr lang="en-GB" sz="1600" dirty="0"/>
          </a:p>
          <a:p>
            <a:pPr marL="0" indent="0">
              <a:lnSpc>
                <a:spcPct val="100000"/>
              </a:lnSpc>
              <a:buNone/>
            </a:pPr>
            <a:endParaRPr lang="en-GB" sz="1600" dirty="0"/>
          </a:p>
          <a:p>
            <a:pPr marL="265113" indent="-265113">
              <a:lnSpc>
                <a:spcPct val="100000"/>
              </a:lnSpc>
            </a:pPr>
            <a:endParaRPr lang="en-GB" sz="1600" dirty="0"/>
          </a:p>
          <a:p>
            <a:pPr marL="265113" indent="-265113">
              <a:lnSpc>
                <a:spcPct val="100000"/>
              </a:lnSpc>
            </a:pPr>
            <a:r>
              <a:rPr lang="en-GB" sz="1600" dirty="0"/>
              <a:t>Procurements through HSSF are supported by a central team who can provide procurement advice &amp; links to other national leads/subject matter experts where required. </a:t>
            </a:r>
          </a:p>
          <a:p>
            <a:pPr marL="265113" indent="-265113">
              <a:lnSpc>
                <a:spcPct val="100000"/>
              </a:lnSpc>
            </a:pPr>
            <a:r>
              <a:rPr lang="en-GB" sz="1600" dirty="0"/>
              <a:t>We also have a range of further guidance, tools and templates to support you in any procurement process. </a:t>
            </a:r>
          </a:p>
          <a:p>
            <a:pPr marL="265113" indent="-265113">
              <a:lnSpc>
                <a:spcPct val="100000"/>
              </a:lnSpc>
            </a:pPr>
            <a:r>
              <a:rPr lang="en-GB" sz="1600" dirty="0"/>
              <a:t>For further information contact the team at </a:t>
            </a:r>
            <a:r>
              <a:rPr lang="en-GB" sz="1600" dirty="0">
                <a:hlinkClick r:id="rId3"/>
              </a:rPr>
              <a:t>hssf.enquiries@nhs.net</a:t>
            </a:r>
            <a:r>
              <a:rPr lang="en-GB" sz="1600" dirty="0"/>
              <a:t> </a:t>
            </a:r>
          </a:p>
          <a:p>
            <a:pPr marL="265113" indent="-265113">
              <a:lnSpc>
                <a:spcPct val="100000"/>
              </a:lnSpc>
            </a:pPr>
            <a:r>
              <a:rPr lang="en-GB" sz="1600" dirty="0"/>
              <a:t>You can also review further detail on the Framework scope and suppliers on the Framework via our website </a:t>
            </a:r>
            <a:r>
              <a:rPr lang="en-GB" sz="1600" dirty="0">
                <a:hlinkClick r:id="rId4"/>
              </a:rPr>
              <a:t>www.england.nhs.uk/hssf</a:t>
            </a:r>
            <a:r>
              <a:rPr lang="en-GB" sz="1600" dirty="0"/>
              <a:t> </a:t>
            </a:r>
          </a:p>
          <a:p>
            <a:pPr marL="0" indent="0">
              <a:lnSpc>
                <a:spcPct val="100000"/>
              </a:lnSpc>
              <a:buNone/>
            </a:pPr>
            <a:endParaRPr lang="en-GB" sz="1800" dirty="0"/>
          </a:p>
        </p:txBody>
      </p:sp>
      <p:sp>
        <p:nvSpPr>
          <p:cNvPr id="3" name="Title 2"/>
          <p:cNvSpPr>
            <a:spLocks noGrp="1"/>
          </p:cNvSpPr>
          <p:nvPr>
            <p:ph type="title"/>
          </p:nvPr>
        </p:nvSpPr>
        <p:spPr>
          <a:xfrm>
            <a:off x="368826" y="272588"/>
            <a:ext cx="6567055" cy="611649"/>
          </a:xfrm>
        </p:spPr>
        <p:txBody>
          <a:bodyPr/>
          <a:lstStyle/>
          <a:p>
            <a:r>
              <a:rPr lang="en-US" sz="2800" b="1" dirty="0"/>
              <a:t>Accessing the NEW HSSF workspace</a:t>
            </a:r>
            <a:endParaRPr lang="en-GB" sz="2800" b="1" dirty="0"/>
          </a:p>
        </p:txBody>
      </p:sp>
      <p:pic>
        <p:nvPicPr>
          <p:cNvPr id="5" name="Picture 4">
            <a:extLst>
              <a:ext uri="{FF2B5EF4-FFF2-40B4-BE49-F238E27FC236}">
                <a16:creationId xmlns:a16="http://schemas.microsoft.com/office/drawing/2014/main" id="{346DB318-A199-40EE-B477-29EA9257F7D1}"/>
              </a:ext>
            </a:extLst>
          </p:cNvPr>
          <p:cNvPicPr>
            <a:picLocks noChangeAspect="1"/>
          </p:cNvPicPr>
          <p:nvPr/>
        </p:nvPicPr>
        <p:blipFill rotWithShape="1">
          <a:blip r:embed="rId5"/>
          <a:srcRect r="515"/>
          <a:stretch/>
        </p:blipFill>
        <p:spPr>
          <a:xfrm>
            <a:off x="232166" y="785560"/>
            <a:ext cx="8543008" cy="3137656"/>
          </a:xfrm>
          <a:prstGeom prst="rect">
            <a:avLst/>
          </a:prstGeom>
        </p:spPr>
      </p:pic>
    </p:spTree>
    <p:extLst>
      <p:ext uri="{BB962C8B-B14F-4D97-AF65-F5344CB8AC3E}">
        <p14:creationId xmlns:p14="http://schemas.microsoft.com/office/powerpoint/2010/main" val="127859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926" y="259928"/>
            <a:ext cx="7338191" cy="611649"/>
          </a:xfrm>
        </p:spPr>
        <p:txBody>
          <a:bodyPr/>
          <a:lstStyle/>
          <a:p>
            <a:pPr lvl="0" fontAlgn="ctr"/>
            <a:r>
              <a:rPr lang="en-GB" sz="3200" b="1" dirty="0"/>
              <a:t>Shared or Integrated Care Records</a:t>
            </a:r>
          </a:p>
        </p:txBody>
      </p:sp>
      <p:graphicFrame>
        <p:nvGraphicFramePr>
          <p:cNvPr id="8" name="Diagram 7">
            <a:extLst>
              <a:ext uri="{FF2B5EF4-FFF2-40B4-BE49-F238E27FC236}">
                <a16:creationId xmlns:a16="http://schemas.microsoft.com/office/drawing/2014/main" id="{8A37627E-3EE5-4279-A818-1F2BE6456B38}"/>
              </a:ext>
            </a:extLst>
          </p:cNvPr>
          <p:cNvGraphicFramePr/>
          <p:nvPr/>
        </p:nvGraphicFramePr>
        <p:xfrm>
          <a:off x="256931" y="903779"/>
          <a:ext cx="8640000" cy="54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28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16585" y="975987"/>
            <a:ext cx="8424019" cy="5580405"/>
          </a:xfrm>
        </p:spPr>
        <p:txBody>
          <a:bodyPr/>
          <a:lstStyle/>
          <a:p>
            <a:pPr marL="457200" indent="-457200">
              <a:lnSpc>
                <a:spcPct val="100000"/>
              </a:lnSpc>
              <a:buFont typeface="+mj-lt"/>
              <a:buAutoNum type="arabicPeriod"/>
            </a:pPr>
            <a:r>
              <a:rPr lang="en-GB" sz="2400" b="1" dirty="0">
                <a:solidFill>
                  <a:srgbClr val="0581C9"/>
                </a:solidFill>
              </a:rPr>
              <a:t>Strategic development </a:t>
            </a:r>
            <a:r>
              <a:rPr lang="en-GB" sz="2400" dirty="0"/>
              <a:t>of local, system, regional or national technology architecture and implementation strategy for interoperability and information exchanges.</a:t>
            </a:r>
          </a:p>
          <a:p>
            <a:pPr marL="457200" indent="-457200">
              <a:lnSpc>
                <a:spcPct val="100000"/>
              </a:lnSpc>
              <a:buFont typeface="+mj-lt"/>
              <a:buAutoNum type="arabicPeriod"/>
            </a:pPr>
            <a:r>
              <a:rPr lang="en-GB" sz="2400" b="1" dirty="0">
                <a:solidFill>
                  <a:srgbClr val="0581C9"/>
                </a:solidFill>
              </a:rPr>
              <a:t>Implementation support </a:t>
            </a:r>
            <a:r>
              <a:rPr lang="en-GB" sz="2400" dirty="0"/>
              <a:t>for the provision of PMO &amp; dedicated support to ensure new shared or integrated care record solution infrastructure is implemented. </a:t>
            </a:r>
          </a:p>
          <a:p>
            <a:pPr marL="457200" indent="-457200">
              <a:lnSpc>
                <a:spcPct val="100000"/>
              </a:lnSpc>
              <a:buFont typeface="+mj-lt"/>
              <a:buAutoNum type="arabicPeriod"/>
            </a:pPr>
            <a:r>
              <a:rPr lang="en-GB" sz="2400" b="1" dirty="0">
                <a:solidFill>
                  <a:srgbClr val="0581C9"/>
                </a:solidFill>
              </a:rPr>
              <a:t>Infrastructure &amp; secure software</a:t>
            </a:r>
            <a:r>
              <a:rPr lang="en-GB" sz="2400" dirty="0"/>
              <a:t>, cloud services and / or hardware to enable real-time integration, exchange and storage of patient data as part of a SICR solution, Including LHCR solutions: delivery of longitudinal care records for the delivery of integrated care; DoS; </a:t>
            </a:r>
            <a:r>
              <a:rPr lang="en-GB" sz="2400" dirty="0" err="1"/>
              <a:t>ShCR</a:t>
            </a:r>
            <a:r>
              <a:rPr lang="en-GB" sz="2400" dirty="0"/>
              <a:t>; FHIR; CDA; </a:t>
            </a:r>
            <a:r>
              <a:rPr lang="en-GB" sz="2400" dirty="0" err="1"/>
              <a:t>OpenEHR</a:t>
            </a:r>
            <a:r>
              <a:rPr lang="en-GB" sz="2400" dirty="0"/>
              <a:t>; Open APIs SICR; Structured medications data; PHR data exchange and secondary use for research &amp; PHM capabilities (</a:t>
            </a:r>
            <a:r>
              <a:rPr lang="en-GB" sz="2400" dirty="0" err="1"/>
              <a:t>inc</a:t>
            </a:r>
            <a:r>
              <a:rPr lang="en-GB" sz="2400" dirty="0"/>
              <a:t> De-id / Re-id)</a:t>
            </a:r>
          </a:p>
        </p:txBody>
      </p:sp>
      <p:sp>
        <p:nvSpPr>
          <p:cNvPr id="3" name="Title 2"/>
          <p:cNvSpPr>
            <a:spLocks noGrp="1"/>
          </p:cNvSpPr>
          <p:nvPr>
            <p:ph type="title"/>
          </p:nvPr>
        </p:nvSpPr>
        <p:spPr>
          <a:xfrm>
            <a:off x="416584" y="259928"/>
            <a:ext cx="7327823" cy="611649"/>
          </a:xfrm>
        </p:spPr>
        <p:txBody>
          <a:bodyPr/>
          <a:lstStyle/>
          <a:p>
            <a:pPr lvl="0" fontAlgn="ctr"/>
            <a:r>
              <a:rPr lang="en-GB" b="1" dirty="0"/>
              <a:t>SICR Requirements </a:t>
            </a: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rPr>
              <a:t>Health System Support Framework (HSSF) Update</a:t>
            </a:r>
            <a:endPar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endParaRPr>
          </a:p>
        </p:txBody>
      </p:sp>
    </p:spTree>
    <p:extLst>
      <p:ext uri="{BB962C8B-B14F-4D97-AF65-F5344CB8AC3E}">
        <p14:creationId xmlns:p14="http://schemas.microsoft.com/office/powerpoint/2010/main" val="157036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585" y="259928"/>
            <a:ext cx="6567055" cy="611649"/>
          </a:xfrm>
        </p:spPr>
        <p:txBody>
          <a:bodyPr/>
          <a:lstStyle/>
          <a:p>
            <a:r>
              <a:rPr lang="en-US" b="1" dirty="0"/>
              <a:t>HSSF Standards</a:t>
            </a:r>
            <a:endParaRPr lang="en-GB" b="1" dirty="0"/>
          </a:p>
        </p:txBody>
      </p:sp>
      <p:sp>
        <p:nvSpPr>
          <p:cNvPr id="4" name="Footer Placeholder 3"/>
          <p:cNvSpPr>
            <a:spLocks noGrp="1"/>
          </p:cNvSpPr>
          <p:nvPr>
            <p:ph type="ftr" sz="quarter" idx="3"/>
          </p:nvPr>
        </p:nvSpPr>
        <p:spPr/>
        <p:txBody>
          <a:bodyPr/>
          <a:lstStyle/>
          <a:p>
            <a:r>
              <a:rPr lang="en-GB" dirty="0"/>
              <a:t>Health System Support Framework (HSSF) Update</a:t>
            </a:r>
            <a:endParaRPr lang="en-US" dirty="0"/>
          </a:p>
        </p:txBody>
      </p:sp>
      <p:sp>
        <p:nvSpPr>
          <p:cNvPr id="2" name="Rectangle: Rounded Corners 1">
            <a:extLst>
              <a:ext uri="{FF2B5EF4-FFF2-40B4-BE49-F238E27FC236}">
                <a16:creationId xmlns:a16="http://schemas.microsoft.com/office/drawing/2014/main" id="{8D8AE8B2-3C0A-4154-B4F1-DA2B8FD824F0}"/>
              </a:ext>
            </a:extLst>
          </p:cNvPr>
          <p:cNvSpPr/>
          <p:nvPr/>
        </p:nvSpPr>
        <p:spPr>
          <a:xfrm>
            <a:off x="416585" y="1399589"/>
            <a:ext cx="3856835" cy="39756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Information Standards Notices</a:t>
            </a:r>
          </a:p>
        </p:txBody>
      </p:sp>
      <p:sp>
        <p:nvSpPr>
          <p:cNvPr id="10" name="Rectangle: Rounded Corners 9">
            <a:extLst>
              <a:ext uri="{FF2B5EF4-FFF2-40B4-BE49-F238E27FC236}">
                <a16:creationId xmlns:a16="http://schemas.microsoft.com/office/drawing/2014/main" id="{AAC893D6-1AA5-4256-91B5-6DE22C4C2EEA}"/>
              </a:ext>
            </a:extLst>
          </p:cNvPr>
          <p:cNvSpPr/>
          <p:nvPr/>
        </p:nvSpPr>
        <p:spPr>
          <a:xfrm>
            <a:off x="416585" y="1940782"/>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Cyber Security, IG &amp; DSPT</a:t>
            </a:r>
          </a:p>
        </p:txBody>
      </p:sp>
      <p:sp>
        <p:nvSpPr>
          <p:cNvPr id="11" name="Rectangle: Rounded Corners 10">
            <a:extLst>
              <a:ext uri="{FF2B5EF4-FFF2-40B4-BE49-F238E27FC236}">
                <a16:creationId xmlns:a16="http://schemas.microsoft.com/office/drawing/2014/main" id="{5054C114-F35F-45E7-8F8C-2C83AC0D5689}"/>
              </a:ext>
            </a:extLst>
          </p:cNvPr>
          <p:cNvSpPr/>
          <p:nvPr/>
        </p:nvSpPr>
        <p:spPr>
          <a:xfrm>
            <a:off x="416585" y="2451125"/>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Interoperability Standards</a:t>
            </a:r>
          </a:p>
        </p:txBody>
      </p:sp>
      <p:sp>
        <p:nvSpPr>
          <p:cNvPr id="12" name="Rectangle: Rounded Corners 11">
            <a:extLst>
              <a:ext uri="{FF2B5EF4-FFF2-40B4-BE49-F238E27FC236}">
                <a16:creationId xmlns:a16="http://schemas.microsoft.com/office/drawing/2014/main" id="{3266C51D-884E-437F-9374-36C331112BA4}"/>
              </a:ext>
            </a:extLst>
          </p:cNvPr>
          <p:cNvSpPr/>
          <p:nvPr/>
        </p:nvSpPr>
        <p:spPr>
          <a:xfrm>
            <a:off x="416585" y="2955812"/>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Technology &amp; Digital Services Practice</a:t>
            </a:r>
          </a:p>
        </p:txBody>
      </p:sp>
      <p:sp>
        <p:nvSpPr>
          <p:cNvPr id="13" name="Rectangle: Rounded Corners 12">
            <a:extLst>
              <a:ext uri="{FF2B5EF4-FFF2-40B4-BE49-F238E27FC236}">
                <a16:creationId xmlns:a16="http://schemas.microsoft.com/office/drawing/2014/main" id="{1AD5DB77-FC4D-4D59-B8CD-2901EB2D6A37}"/>
              </a:ext>
            </a:extLst>
          </p:cNvPr>
          <p:cNvSpPr/>
          <p:nvPr/>
        </p:nvSpPr>
        <p:spPr>
          <a:xfrm>
            <a:off x="416585" y="3460499"/>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Information Standards Compliance</a:t>
            </a:r>
          </a:p>
        </p:txBody>
      </p:sp>
      <p:sp>
        <p:nvSpPr>
          <p:cNvPr id="15" name="Rectangle: Rounded Corners 14">
            <a:extLst>
              <a:ext uri="{FF2B5EF4-FFF2-40B4-BE49-F238E27FC236}">
                <a16:creationId xmlns:a16="http://schemas.microsoft.com/office/drawing/2014/main" id="{997BC840-1511-442D-B1EA-C366C86E0C3E}"/>
              </a:ext>
            </a:extLst>
          </p:cNvPr>
          <p:cNvSpPr/>
          <p:nvPr/>
        </p:nvSpPr>
        <p:spPr>
          <a:xfrm>
            <a:off x="415249" y="4469873"/>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Open Data Standards &amp; Standards Hub</a:t>
            </a:r>
          </a:p>
        </p:txBody>
      </p:sp>
      <p:sp>
        <p:nvSpPr>
          <p:cNvPr id="16" name="Rectangle: Rounded Corners 15">
            <a:extLst>
              <a:ext uri="{FF2B5EF4-FFF2-40B4-BE49-F238E27FC236}">
                <a16:creationId xmlns:a16="http://schemas.microsoft.com/office/drawing/2014/main" id="{CEAE34BC-ED79-4CF5-BCE7-0D3FD3F66C80}"/>
              </a:ext>
            </a:extLst>
          </p:cNvPr>
          <p:cNvSpPr/>
          <p:nvPr/>
        </p:nvSpPr>
        <p:spPr>
          <a:xfrm>
            <a:off x="416585" y="4973377"/>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 Architecture &amp; Internet First</a:t>
            </a:r>
          </a:p>
        </p:txBody>
      </p:sp>
      <p:sp>
        <p:nvSpPr>
          <p:cNvPr id="17" name="Rectangle: Rounded Corners 16">
            <a:extLst>
              <a:ext uri="{FF2B5EF4-FFF2-40B4-BE49-F238E27FC236}">
                <a16:creationId xmlns:a16="http://schemas.microsoft.com/office/drawing/2014/main" id="{44440E25-C6FF-4B3E-9BFB-DAD9B205D5A2}"/>
              </a:ext>
            </a:extLst>
          </p:cNvPr>
          <p:cNvSpPr/>
          <p:nvPr/>
        </p:nvSpPr>
        <p:spPr>
          <a:xfrm>
            <a:off x="415250" y="3965186"/>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Digital, Data &amp; Technology Standards</a:t>
            </a:r>
          </a:p>
        </p:txBody>
      </p:sp>
      <p:sp>
        <p:nvSpPr>
          <p:cNvPr id="19" name="Rectangle: Rounded Corners 18">
            <a:extLst>
              <a:ext uri="{FF2B5EF4-FFF2-40B4-BE49-F238E27FC236}">
                <a16:creationId xmlns:a16="http://schemas.microsoft.com/office/drawing/2014/main" id="{ACEC070E-B9C6-4318-9F64-0944448B9559}"/>
              </a:ext>
            </a:extLst>
          </p:cNvPr>
          <p:cNvSpPr/>
          <p:nvPr/>
        </p:nvSpPr>
        <p:spPr>
          <a:xfrm>
            <a:off x="415248" y="5477685"/>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Accessible Digital Standards</a:t>
            </a:r>
          </a:p>
        </p:txBody>
      </p:sp>
      <p:sp>
        <p:nvSpPr>
          <p:cNvPr id="20" name="Rectangle: Rounded Corners 19">
            <a:extLst>
              <a:ext uri="{FF2B5EF4-FFF2-40B4-BE49-F238E27FC236}">
                <a16:creationId xmlns:a16="http://schemas.microsoft.com/office/drawing/2014/main" id="{1BA4052D-F65D-4375-A246-853E18C3BA3D}"/>
              </a:ext>
            </a:extLst>
          </p:cNvPr>
          <p:cNvSpPr/>
          <p:nvPr/>
        </p:nvSpPr>
        <p:spPr>
          <a:xfrm>
            <a:off x="415247" y="5985701"/>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 Management Software</a:t>
            </a:r>
          </a:p>
        </p:txBody>
      </p:sp>
      <p:sp>
        <p:nvSpPr>
          <p:cNvPr id="21" name="Rectangle: Rounded Corners 20">
            <a:extLst>
              <a:ext uri="{FF2B5EF4-FFF2-40B4-BE49-F238E27FC236}">
                <a16:creationId xmlns:a16="http://schemas.microsoft.com/office/drawing/2014/main" id="{2E49FF11-F4D0-4CC1-A46C-8003D16F9E6E}"/>
              </a:ext>
            </a:extLst>
          </p:cNvPr>
          <p:cNvSpPr/>
          <p:nvPr/>
        </p:nvSpPr>
        <p:spPr>
          <a:xfrm>
            <a:off x="4870580" y="1412632"/>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Environmental Standards</a:t>
            </a:r>
          </a:p>
        </p:txBody>
      </p:sp>
      <p:sp>
        <p:nvSpPr>
          <p:cNvPr id="22" name="Rectangle: Rounded Corners 21">
            <a:extLst>
              <a:ext uri="{FF2B5EF4-FFF2-40B4-BE49-F238E27FC236}">
                <a16:creationId xmlns:a16="http://schemas.microsoft.com/office/drawing/2014/main" id="{D00FD3B6-EB79-4149-8F21-DCFE824463E5}"/>
              </a:ext>
            </a:extLst>
          </p:cNvPr>
          <p:cNvSpPr/>
          <p:nvPr/>
        </p:nvSpPr>
        <p:spPr>
          <a:xfrm>
            <a:off x="4870580" y="1940782"/>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Hardware Safety Standards</a:t>
            </a:r>
          </a:p>
        </p:txBody>
      </p:sp>
      <p:sp>
        <p:nvSpPr>
          <p:cNvPr id="23" name="Rectangle: Rounded Corners 22">
            <a:extLst>
              <a:ext uri="{FF2B5EF4-FFF2-40B4-BE49-F238E27FC236}">
                <a16:creationId xmlns:a16="http://schemas.microsoft.com/office/drawing/2014/main" id="{8A197390-D102-4948-A62A-6014E3760B4F}"/>
              </a:ext>
            </a:extLst>
          </p:cNvPr>
          <p:cNvSpPr/>
          <p:nvPr/>
        </p:nvSpPr>
        <p:spPr>
          <a:xfrm>
            <a:off x="4870580" y="2451125"/>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Providers of Online Services</a:t>
            </a:r>
          </a:p>
        </p:txBody>
      </p:sp>
      <p:sp>
        <p:nvSpPr>
          <p:cNvPr id="24" name="Rectangle: Rounded Corners 23">
            <a:extLst>
              <a:ext uri="{FF2B5EF4-FFF2-40B4-BE49-F238E27FC236}">
                <a16:creationId xmlns:a16="http://schemas.microsoft.com/office/drawing/2014/main" id="{576B3188-352E-4C4D-A4EF-47D4099A0B74}"/>
              </a:ext>
            </a:extLst>
          </p:cNvPr>
          <p:cNvSpPr/>
          <p:nvPr/>
        </p:nvSpPr>
        <p:spPr>
          <a:xfrm>
            <a:off x="4870580" y="2955812"/>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ML, AI &amp; Augmented Intelligence</a:t>
            </a:r>
          </a:p>
        </p:txBody>
      </p:sp>
      <p:sp>
        <p:nvSpPr>
          <p:cNvPr id="25" name="Rectangle: Rounded Corners 24">
            <a:extLst>
              <a:ext uri="{FF2B5EF4-FFF2-40B4-BE49-F238E27FC236}">
                <a16:creationId xmlns:a16="http://schemas.microsoft.com/office/drawing/2014/main" id="{9EDD9C6A-7076-4B71-9D00-4CDF08028C35}"/>
              </a:ext>
            </a:extLst>
          </p:cNvPr>
          <p:cNvSpPr/>
          <p:nvPr/>
        </p:nvSpPr>
        <p:spPr>
          <a:xfrm>
            <a:off x="4870580" y="3460499"/>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Standards specified by MHRA</a:t>
            </a:r>
          </a:p>
        </p:txBody>
      </p:sp>
      <p:sp>
        <p:nvSpPr>
          <p:cNvPr id="26" name="Rectangle: Rounded Corners 25">
            <a:extLst>
              <a:ext uri="{FF2B5EF4-FFF2-40B4-BE49-F238E27FC236}">
                <a16:creationId xmlns:a16="http://schemas.microsoft.com/office/drawing/2014/main" id="{0F945688-E5DE-4CDC-9F53-0FDBB04C969C}"/>
              </a:ext>
            </a:extLst>
          </p:cNvPr>
          <p:cNvSpPr/>
          <p:nvPr/>
        </p:nvSpPr>
        <p:spPr>
          <a:xfrm>
            <a:off x="4869244" y="4469873"/>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PRSB </a:t>
            </a:r>
            <a:r>
              <a:rPr lang="en-GB" dirty="0"/>
              <a:t>Common Core Information</a:t>
            </a:r>
          </a:p>
        </p:txBody>
      </p:sp>
      <p:sp>
        <p:nvSpPr>
          <p:cNvPr id="27" name="Rectangle: Rounded Corners 26">
            <a:extLst>
              <a:ext uri="{FF2B5EF4-FFF2-40B4-BE49-F238E27FC236}">
                <a16:creationId xmlns:a16="http://schemas.microsoft.com/office/drawing/2014/main" id="{F382A1A3-F184-4FCA-B6F1-788C8CB453FF}"/>
              </a:ext>
            </a:extLst>
          </p:cNvPr>
          <p:cNvSpPr/>
          <p:nvPr/>
        </p:nvSpPr>
        <p:spPr>
          <a:xfrm>
            <a:off x="4870580" y="4973377"/>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LHCR Technical Capabilities</a:t>
            </a:r>
          </a:p>
        </p:txBody>
      </p:sp>
      <p:sp>
        <p:nvSpPr>
          <p:cNvPr id="28" name="Rectangle: Rounded Corners 27">
            <a:extLst>
              <a:ext uri="{FF2B5EF4-FFF2-40B4-BE49-F238E27FC236}">
                <a16:creationId xmlns:a16="http://schemas.microsoft.com/office/drawing/2014/main" id="{4107526B-48AD-4A14-A3B2-C8D9042626D4}"/>
              </a:ext>
            </a:extLst>
          </p:cNvPr>
          <p:cNvSpPr/>
          <p:nvPr/>
        </p:nvSpPr>
        <p:spPr>
          <a:xfrm>
            <a:off x="4869245" y="3965186"/>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Clinical Risk Management </a:t>
            </a:r>
          </a:p>
        </p:txBody>
      </p:sp>
      <p:sp>
        <p:nvSpPr>
          <p:cNvPr id="29" name="Rectangle: Rounded Corners 28">
            <a:extLst>
              <a:ext uri="{FF2B5EF4-FFF2-40B4-BE49-F238E27FC236}">
                <a16:creationId xmlns:a16="http://schemas.microsoft.com/office/drawing/2014/main" id="{AB26F5A8-2EC6-4647-BA89-EDFF2EE6F8D9}"/>
              </a:ext>
            </a:extLst>
          </p:cNvPr>
          <p:cNvSpPr/>
          <p:nvPr/>
        </p:nvSpPr>
        <p:spPr>
          <a:xfrm>
            <a:off x="4869243" y="5477685"/>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Digital Assessment Questionnaire*</a:t>
            </a:r>
          </a:p>
        </p:txBody>
      </p:sp>
      <p:sp>
        <p:nvSpPr>
          <p:cNvPr id="30" name="Rectangle: Rounded Corners 29">
            <a:extLst>
              <a:ext uri="{FF2B5EF4-FFF2-40B4-BE49-F238E27FC236}">
                <a16:creationId xmlns:a16="http://schemas.microsoft.com/office/drawing/2014/main" id="{5344BB2B-0713-49DB-B5C2-0AF64CC476B0}"/>
              </a:ext>
            </a:extLst>
          </p:cNvPr>
          <p:cNvSpPr/>
          <p:nvPr/>
        </p:nvSpPr>
        <p:spPr>
          <a:xfrm>
            <a:off x="4869242" y="5985701"/>
            <a:ext cx="3856835"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NHSX Standards Catalogue </a:t>
            </a:r>
            <a:r>
              <a:rPr lang="en-GB" sz="700" dirty="0"/>
              <a:t>(once published)</a:t>
            </a:r>
            <a:endParaRPr lang="en-GB" dirty="0"/>
          </a:p>
        </p:txBody>
      </p:sp>
      <p:cxnSp>
        <p:nvCxnSpPr>
          <p:cNvPr id="33" name="Straight Connector 32">
            <a:extLst>
              <a:ext uri="{FF2B5EF4-FFF2-40B4-BE49-F238E27FC236}">
                <a16:creationId xmlns:a16="http://schemas.microsoft.com/office/drawing/2014/main" id="{0F6F9B1C-0360-4F4A-B756-EF80964F2DB2}"/>
              </a:ext>
            </a:extLst>
          </p:cNvPr>
          <p:cNvCxnSpPr>
            <a:stCxn id="2" idx="3"/>
            <a:endCxn id="21" idx="1"/>
          </p:cNvCxnSpPr>
          <p:nvPr/>
        </p:nvCxnSpPr>
        <p:spPr>
          <a:xfrm flipV="1">
            <a:off x="4273420" y="1595195"/>
            <a:ext cx="597160" cy="31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7EAE1AD-10BC-4D77-84DB-149017C23CFC}"/>
              </a:ext>
            </a:extLst>
          </p:cNvPr>
          <p:cNvCxnSpPr>
            <a:stCxn id="10" idx="3"/>
            <a:endCxn id="22" idx="1"/>
          </p:cNvCxnSpPr>
          <p:nvPr/>
        </p:nvCxnSpPr>
        <p:spPr>
          <a:xfrm>
            <a:off x="4273420" y="2123345"/>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93F3C8-FAF3-4147-9183-4812ED0B88B1}"/>
              </a:ext>
            </a:extLst>
          </p:cNvPr>
          <p:cNvCxnSpPr>
            <a:stCxn id="11" idx="3"/>
            <a:endCxn id="23" idx="1"/>
          </p:cNvCxnSpPr>
          <p:nvPr/>
        </p:nvCxnSpPr>
        <p:spPr>
          <a:xfrm>
            <a:off x="4273420" y="2633688"/>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E6E174-70F5-4ECC-8D3F-EF2FE832775F}"/>
              </a:ext>
            </a:extLst>
          </p:cNvPr>
          <p:cNvCxnSpPr>
            <a:stCxn id="12" idx="3"/>
            <a:endCxn id="24" idx="1"/>
          </p:cNvCxnSpPr>
          <p:nvPr/>
        </p:nvCxnSpPr>
        <p:spPr>
          <a:xfrm>
            <a:off x="4273420" y="3138375"/>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7E2793-3844-4535-A626-124D91311996}"/>
              </a:ext>
            </a:extLst>
          </p:cNvPr>
          <p:cNvCxnSpPr>
            <a:stCxn id="13" idx="3"/>
            <a:endCxn id="25" idx="1"/>
          </p:cNvCxnSpPr>
          <p:nvPr/>
        </p:nvCxnSpPr>
        <p:spPr>
          <a:xfrm>
            <a:off x="4273420" y="3643062"/>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453034-8593-467D-98A8-8B26823BCE61}"/>
              </a:ext>
            </a:extLst>
          </p:cNvPr>
          <p:cNvCxnSpPr>
            <a:stCxn id="17" idx="3"/>
            <a:endCxn id="28" idx="1"/>
          </p:cNvCxnSpPr>
          <p:nvPr/>
        </p:nvCxnSpPr>
        <p:spPr>
          <a:xfrm>
            <a:off x="4272085" y="4147749"/>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34A220-0CB0-49FC-B998-950BEAB15193}"/>
              </a:ext>
            </a:extLst>
          </p:cNvPr>
          <p:cNvCxnSpPr>
            <a:stCxn id="15" idx="3"/>
            <a:endCxn id="26" idx="1"/>
          </p:cNvCxnSpPr>
          <p:nvPr/>
        </p:nvCxnSpPr>
        <p:spPr>
          <a:xfrm>
            <a:off x="4272084" y="4652436"/>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17F465A-C595-487E-B989-98E506D99A54}"/>
              </a:ext>
            </a:extLst>
          </p:cNvPr>
          <p:cNvCxnSpPr>
            <a:stCxn id="16" idx="3"/>
            <a:endCxn id="27" idx="1"/>
          </p:cNvCxnSpPr>
          <p:nvPr/>
        </p:nvCxnSpPr>
        <p:spPr>
          <a:xfrm>
            <a:off x="4273420" y="5155940"/>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404BD09-02A3-421F-8FD4-4BFF89105768}"/>
              </a:ext>
            </a:extLst>
          </p:cNvPr>
          <p:cNvCxnSpPr>
            <a:stCxn id="19" idx="3"/>
            <a:endCxn id="29" idx="1"/>
          </p:cNvCxnSpPr>
          <p:nvPr/>
        </p:nvCxnSpPr>
        <p:spPr>
          <a:xfrm>
            <a:off x="4272083" y="5660248"/>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54BB304-E0D9-4012-98F4-97F9FE6293EF}"/>
              </a:ext>
            </a:extLst>
          </p:cNvPr>
          <p:cNvCxnSpPr>
            <a:stCxn id="20" idx="3"/>
            <a:endCxn id="30" idx="1"/>
          </p:cNvCxnSpPr>
          <p:nvPr/>
        </p:nvCxnSpPr>
        <p:spPr>
          <a:xfrm>
            <a:off x="4272082" y="6168264"/>
            <a:ext cx="5971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AD1CA9-ED2F-4C64-B91F-0C80C73CC7D2}"/>
              </a:ext>
            </a:extLst>
          </p:cNvPr>
          <p:cNvCxnSpPr>
            <a:cxnSpLocks/>
          </p:cNvCxnSpPr>
          <p:nvPr/>
        </p:nvCxnSpPr>
        <p:spPr>
          <a:xfrm>
            <a:off x="4572000" y="1243809"/>
            <a:ext cx="0" cy="493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D7E29F5B-DFCA-4171-9E16-6964D5BFCC33}"/>
              </a:ext>
            </a:extLst>
          </p:cNvPr>
          <p:cNvSpPr/>
          <p:nvPr/>
        </p:nvSpPr>
        <p:spPr>
          <a:xfrm>
            <a:off x="2410662" y="893427"/>
            <a:ext cx="4320000" cy="36512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Framework Agreement &amp; Call-Off Contact</a:t>
            </a:r>
          </a:p>
        </p:txBody>
      </p:sp>
      <p:sp>
        <p:nvSpPr>
          <p:cNvPr id="36" name="Footer Placeholder 3">
            <a:extLst>
              <a:ext uri="{FF2B5EF4-FFF2-40B4-BE49-F238E27FC236}">
                <a16:creationId xmlns:a16="http://schemas.microsoft.com/office/drawing/2014/main" id="{CC627674-1881-4DE1-A11F-24ACBB625EE1}"/>
              </a:ext>
            </a:extLst>
          </p:cNvPr>
          <p:cNvSpPr txBox="1">
            <a:spLocks/>
          </p:cNvSpPr>
          <p:nvPr/>
        </p:nvSpPr>
        <p:spPr>
          <a:xfrm>
            <a:off x="4953000" y="6426357"/>
            <a:ext cx="4074483" cy="360000"/>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800">
                <a:solidFill>
                  <a:schemeClr val="tx1"/>
                </a:solidFill>
              </a:rPr>
              <a:t>*= DAQ to </a:t>
            </a:r>
            <a:r>
              <a:rPr lang="en-GB" sz="800" dirty="0">
                <a:solidFill>
                  <a:schemeClr val="tx1"/>
                </a:solidFill>
              </a:rPr>
              <a:t>be replaced by Digital Technology Assessment </a:t>
            </a:r>
            <a:r>
              <a:rPr lang="en-GB" sz="800">
                <a:solidFill>
                  <a:schemeClr val="tx1"/>
                </a:solidFill>
              </a:rPr>
              <a:t>Criteria (DTAC)</a:t>
            </a:r>
            <a:endParaRPr lang="en-US" sz="800" dirty="0">
              <a:solidFill>
                <a:schemeClr val="tx1"/>
              </a:solidFill>
            </a:endParaRPr>
          </a:p>
        </p:txBody>
      </p:sp>
    </p:spTree>
    <p:extLst>
      <p:ext uri="{BB962C8B-B14F-4D97-AF65-F5344CB8AC3E}">
        <p14:creationId xmlns:p14="http://schemas.microsoft.com/office/powerpoint/2010/main" val="1715840517"/>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90e7bc6-a3db-487f-b513-bfabef5bed32">
      <Terms xmlns="http://schemas.microsoft.com/office/infopath/2007/PartnerControls"/>
    </TaxKeywordTaxHTField>
    <template xmlns="5d66da30-c57e-467e-bd92-94ce3dcc2d9c">Presentation</template>
    <TaxCatchAll xmlns="cccaf3ac-2de9-44d4-aa31-54302fceb5f7"/>
    <SharedWithUsers xmlns="f90e7bc6-a3db-487f-b513-bfabef5bed32">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UserInfo>
        <DisplayName>Sarah Cooper</DisplayName>
        <AccountId>1135</AccountId>
        <AccountType/>
      </UserInfo>
    </SharedWithUsers>
    <Date xmlns="5d66da30-c57e-467e-bd92-94ce3dcc2d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9" ma:contentTypeDescription="Create a new document." ma:contentTypeScope="" ma:versionID="8169ffbeba509925200f3a3d0b494290">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6a69e71d600c1e148d8985e5128b887"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openxmlformats.org/package/2006/metadata/core-properties"/>
    <ds:schemaRef ds:uri="f90e7bc6-a3db-487f-b513-bfabef5bed32"/>
    <ds:schemaRef ds:uri="http://schemas.microsoft.com/office/infopath/2007/PartnerControls"/>
    <ds:schemaRef ds:uri="http://purl.org/dc/terms/"/>
    <ds:schemaRef ds:uri="http://schemas.microsoft.com/office/2006/documentManagement/types"/>
    <ds:schemaRef ds:uri="5d66da30-c57e-467e-bd92-94ce3dcc2d9c"/>
    <ds:schemaRef ds:uri="http://purl.org/dc/elements/1.1/"/>
    <ds:schemaRef ds:uri="http://schemas.microsoft.com/office/2006/metadata/properties"/>
    <ds:schemaRef ds:uri="cccaf3ac-2de9-44d4-aa31-54302fceb5f7"/>
    <ds:schemaRef ds:uri="http://www.w3.org/XML/1998/namespace"/>
    <ds:schemaRef ds:uri="http://purl.org/dc/dcmitype/"/>
  </ds:schemaRefs>
</ds:datastoreItem>
</file>

<file path=customXml/itemProps2.xml><?xml version="1.0" encoding="utf-8"?>
<ds:datastoreItem xmlns:ds="http://schemas.openxmlformats.org/officeDocument/2006/customXml" ds:itemID="{4F5F6AE1-20AA-4C25-A564-3A6BB2981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45751</TotalTime>
  <Words>1291</Words>
  <Application>Microsoft Office PowerPoint</Application>
  <PresentationFormat>On-screen Show (4:3)</PresentationFormat>
  <Paragraphs>167</Paragraphs>
  <Slides>15</Slides>
  <Notes>13</Notes>
  <HiddenSlides>4</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HSSF – NYHDiF Update  www.england.nhs.uk/hssf/</vt:lpstr>
      <vt:lpstr>What is HSSF?</vt:lpstr>
      <vt:lpstr>Framework Scope</vt:lpstr>
      <vt:lpstr>PowerPoint Presentation</vt:lpstr>
      <vt:lpstr>Access to HSSF</vt:lpstr>
      <vt:lpstr>Accessing the NEW HSSF workspace</vt:lpstr>
      <vt:lpstr>Shared or Integrated Care Records</vt:lpstr>
      <vt:lpstr>SICR Requirements </vt:lpstr>
      <vt:lpstr>HSSF Standards</vt:lpstr>
      <vt:lpstr>HSSF Webinar Series</vt:lpstr>
      <vt:lpstr>PowerPoint Presentation</vt:lpstr>
      <vt:lpstr>Contact details</vt:lpstr>
      <vt:lpstr>Annex 1: Information on PHM: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Sanderson</dc:creator>
  <cp:lastModifiedBy>Dean Davidson</cp:lastModifiedBy>
  <cp:revision>241</cp:revision>
  <dcterms:created xsi:type="dcterms:W3CDTF">2017-05-03T08:06:17Z</dcterms:created>
  <dcterms:modified xsi:type="dcterms:W3CDTF">2021-05-17T08:32:56Z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0x010100A54A07F297CB714AA444711BE03C57E6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